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nva Sans Bold" panose="020B0604020202020204" charset="0"/>
      <p:regular r:id="rId22"/>
    </p:embeddedFont>
    <p:embeddedFont>
      <p:font typeface="DM Sans" pitchFamily="2" charset="0"/>
      <p:regular r:id="rId23"/>
    </p:embeddedFont>
    <p:embeddedFont>
      <p:font typeface="DM Sans Bold" charset="0"/>
      <p:regular r:id="rId24"/>
    </p:embeddedFont>
    <p:embeddedFont>
      <p:font typeface="DM Sans Italics" panose="020B0604020202020204" charset="0"/>
      <p:regular r:id="rId25"/>
    </p:embeddedFont>
    <p:embeddedFont>
      <p:font typeface="Now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104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0.svg"/><Relationship Id="rId7" Type="http://schemas.openxmlformats.org/officeDocument/2006/relationships/image" Target="../media/image6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a:grpSpLocks noChangeAspect="1"/>
          </p:cNvGrpSpPr>
          <p:nvPr/>
        </p:nvGrpSpPr>
        <p:grpSpPr>
          <a:xfrm>
            <a:off x="10380940" y="649592"/>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9711" r="-29711"/>
              </a:stretch>
            </a:blipFill>
          </p:spPr>
          <p:txBody>
            <a:bodyPr/>
            <a:lstStyle/>
            <a:p>
              <a:endParaRPr lang="en-US"/>
            </a:p>
          </p:txBody>
        </p:sp>
      </p:grpSp>
      <p:sp>
        <p:nvSpPr>
          <p:cNvPr id="8" name="Freeform 8"/>
          <p:cNvSpPr/>
          <p:nvPr/>
        </p:nvSpPr>
        <p:spPr>
          <a:xfrm>
            <a:off x="-602873" y="8919011"/>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585572" y="277001"/>
            <a:ext cx="1359602" cy="1359602"/>
            <a:chOff x="0" y="0"/>
            <a:chExt cx="812800" cy="812800"/>
          </a:xfrm>
        </p:grpSpPr>
        <p:sp>
          <p:nvSpPr>
            <p:cNvPr id="10" name="Freeform 10"/>
            <p:cNvSpPr/>
            <p:nvPr/>
          </p:nvSpPr>
          <p:spPr>
            <a:xfrm>
              <a:off x="0" y="0"/>
              <a:ext cx="812800" cy="812800"/>
            </a:xfrm>
            <a:custGeom>
              <a:avLst/>
              <a:gdLst/>
              <a:ahLst/>
              <a:cxnLst/>
              <a:rect l="l" t="t" r="r" b="b"/>
              <a:pathLst>
                <a:path w="812800" h="812800">
                  <a:moveTo>
                    <a:pt x="130968" y="0"/>
                  </a:moveTo>
                  <a:lnTo>
                    <a:pt x="681832" y="0"/>
                  </a:lnTo>
                  <a:cubicBezTo>
                    <a:pt x="754164" y="0"/>
                    <a:pt x="812800" y="58636"/>
                    <a:pt x="812800" y="130968"/>
                  </a:cubicBezTo>
                  <a:lnTo>
                    <a:pt x="812800" y="681832"/>
                  </a:lnTo>
                  <a:cubicBezTo>
                    <a:pt x="812800" y="754164"/>
                    <a:pt x="754164" y="812800"/>
                    <a:pt x="681832" y="812800"/>
                  </a:cubicBezTo>
                  <a:lnTo>
                    <a:pt x="130968" y="812800"/>
                  </a:lnTo>
                  <a:cubicBezTo>
                    <a:pt x="58636" y="812800"/>
                    <a:pt x="0" y="754164"/>
                    <a:pt x="0" y="681832"/>
                  </a:cubicBezTo>
                  <a:lnTo>
                    <a:pt x="0" y="130968"/>
                  </a:lnTo>
                  <a:cubicBezTo>
                    <a:pt x="0" y="58636"/>
                    <a:pt x="58636" y="0"/>
                    <a:pt x="130968" y="0"/>
                  </a:cubicBezTo>
                  <a:close/>
                </a:path>
              </a:pathLst>
            </a:custGeom>
            <a:blipFill>
              <a:blip r:embed="rId5"/>
              <a:stretch>
                <a:fillRect l="-38988" r="-38988"/>
              </a:stretch>
            </a:blipFill>
          </p:spPr>
          <p:txBody>
            <a:bodyPr/>
            <a:lstStyle/>
            <a:p>
              <a:endParaRPr lang="en-US"/>
            </a:p>
          </p:txBody>
        </p:sp>
      </p:grpSp>
      <p:sp>
        <p:nvSpPr>
          <p:cNvPr id="11" name="TextBox 11"/>
          <p:cNvSpPr txBox="1"/>
          <p:nvPr/>
        </p:nvSpPr>
        <p:spPr>
          <a:xfrm>
            <a:off x="2281744" y="8144403"/>
            <a:ext cx="7913921" cy="462835"/>
          </a:xfrm>
          <a:prstGeom prst="rect">
            <a:avLst/>
          </a:prstGeom>
        </p:spPr>
        <p:txBody>
          <a:bodyPr lIns="0" tIns="0" rIns="0" bIns="0" rtlCol="0" anchor="t">
            <a:spAutoFit/>
          </a:bodyPr>
          <a:lstStyle/>
          <a:p>
            <a:pPr marL="0" lvl="0" indent="0" algn="l">
              <a:lnSpc>
                <a:spcPts val="3727"/>
              </a:lnSpc>
              <a:spcBef>
                <a:spcPct val="0"/>
              </a:spcBef>
            </a:pPr>
            <a:r>
              <a:rPr lang="en-US" sz="3030" dirty="0">
                <a:solidFill>
                  <a:srgbClr val="FFFBFB"/>
                </a:solidFill>
                <a:latin typeface="DM Sans Italics"/>
                <a:ea typeface="DM Sans Italics"/>
                <a:cs typeface="DM Sans Italics"/>
                <a:sym typeface="DM Sans Italics"/>
              </a:rPr>
              <a:t>Prepared by: Team </a:t>
            </a:r>
          </a:p>
        </p:txBody>
      </p:sp>
      <p:sp>
        <p:nvSpPr>
          <p:cNvPr id="12" name="TextBox 12"/>
          <p:cNvSpPr txBox="1"/>
          <p:nvPr/>
        </p:nvSpPr>
        <p:spPr>
          <a:xfrm>
            <a:off x="585572" y="1911179"/>
            <a:ext cx="10959085" cy="4769511"/>
          </a:xfrm>
          <a:prstGeom prst="rect">
            <a:avLst/>
          </a:prstGeom>
        </p:spPr>
        <p:txBody>
          <a:bodyPr lIns="0" tIns="0" rIns="0" bIns="0" rtlCol="0" anchor="t">
            <a:spAutoFit/>
          </a:bodyPr>
          <a:lstStyle/>
          <a:p>
            <a:pPr algn="l">
              <a:lnSpc>
                <a:spcPts val="12368"/>
              </a:lnSpc>
            </a:pPr>
            <a:r>
              <a:rPr lang="en-US" sz="10306" dirty="0">
                <a:solidFill>
                  <a:srgbClr val="FFFBFB"/>
                </a:solidFill>
                <a:latin typeface="Now Bold"/>
                <a:ea typeface="Now Bold"/>
                <a:cs typeface="Now Bold"/>
                <a:sym typeface="Now Bold"/>
              </a:rPr>
              <a:t>BANK CUSTOMERS DATA ANALYSIS </a:t>
            </a:r>
          </a:p>
        </p:txBody>
      </p:sp>
      <p:sp>
        <p:nvSpPr>
          <p:cNvPr id="13" name="TextBox 13"/>
          <p:cNvSpPr txBox="1"/>
          <p:nvPr/>
        </p:nvSpPr>
        <p:spPr>
          <a:xfrm>
            <a:off x="256569" y="6545564"/>
            <a:ext cx="9659937" cy="1733966"/>
          </a:xfrm>
          <a:prstGeom prst="rect">
            <a:avLst/>
          </a:prstGeom>
        </p:spPr>
        <p:txBody>
          <a:bodyPr lIns="0" tIns="0" rIns="0" bIns="0" rtlCol="0" anchor="t">
            <a:spAutoFit/>
          </a:bodyPr>
          <a:lstStyle/>
          <a:p>
            <a:pPr algn="l">
              <a:lnSpc>
                <a:spcPts val="13568"/>
              </a:lnSpc>
            </a:pPr>
            <a:r>
              <a:rPr lang="en-US" sz="11306" dirty="0">
                <a:solidFill>
                  <a:srgbClr val="56AEFF"/>
                </a:solidFill>
                <a:latin typeface="Now Bold"/>
                <a:ea typeface="Now Bold"/>
                <a:cs typeface="Now Bold"/>
                <a:sym typeface="Now Bold"/>
              </a:rPr>
              <a:t> REPORT</a:t>
            </a:r>
          </a:p>
        </p:txBody>
      </p:sp>
      <p:sp>
        <p:nvSpPr>
          <p:cNvPr id="14" name="TextBox 14"/>
          <p:cNvSpPr txBox="1"/>
          <p:nvPr/>
        </p:nvSpPr>
        <p:spPr>
          <a:xfrm>
            <a:off x="2281003" y="8841174"/>
            <a:ext cx="7913921" cy="462835"/>
          </a:xfrm>
          <a:prstGeom prst="rect">
            <a:avLst/>
          </a:prstGeom>
        </p:spPr>
        <p:txBody>
          <a:bodyPr lIns="0" tIns="0" rIns="0" bIns="0" rtlCol="0" anchor="t">
            <a:spAutoFit/>
          </a:bodyPr>
          <a:lstStyle/>
          <a:p>
            <a:pPr marL="0" lvl="0" indent="0" algn="l">
              <a:lnSpc>
                <a:spcPts val="3727"/>
              </a:lnSpc>
              <a:spcBef>
                <a:spcPct val="0"/>
              </a:spcBef>
            </a:pPr>
            <a:r>
              <a:rPr lang="en-US" sz="3030" dirty="0">
                <a:solidFill>
                  <a:srgbClr val="FFFBFB"/>
                </a:solidFill>
                <a:latin typeface="DM Sans Italics"/>
                <a:ea typeface="DM Sans Italics"/>
                <a:cs typeface="DM Sans Italics"/>
                <a:sym typeface="DM Sans Italics"/>
              </a:rPr>
              <a:t>Date: 29/08/2024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680567" y="2435484"/>
            <a:ext cx="11805661" cy="929088"/>
          </a:xfrm>
          <a:prstGeom prst="rect">
            <a:avLst/>
          </a:prstGeom>
        </p:spPr>
        <p:txBody>
          <a:bodyPr lIns="0" tIns="0" rIns="0" bIns="0" rtlCol="0" anchor="t">
            <a:spAutoFit/>
          </a:bodyPr>
          <a:lstStyle/>
          <a:p>
            <a:pPr algn="l">
              <a:lnSpc>
                <a:spcPts val="4541"/>
              </a:lnSpc>
            </a:pPr>
            <a:r>
              <a:rPr lang="en-US" sz="3290" spc="322">
                <a:solidFill>
                  <a:srgbClr val="F5FFF5"/>
                </a:solidFill>
                <a:latin typeface="DM Sans Bold"/>
                <a:ea typeface="DM Sans Bold"/>
                <a:cs typeface="DM Sans Bold"/>
                <a:sym typeface="DM Sans Bold"/>
              </a:rPr>
              <a:t> Action: </a:t>
            </a:r>
          </a:p>
          <a:p>
            <a:pPr algn="l">
              <a:lnSpc>
                <a:spcPts val="2885"/>
              </a:lnSpc>
            </a:pPr>
            <a:r>
              <a:rPr lang="en-US" sz="2090" spc="204">
                <a:solidFill>
                  <a:srgbClr val="F5FFF5"/>
                </a:solidFill>
                <a:latin typeface="DM Sans Bold"/>
                <a:ea typeface="DM Sans Bold"/>
                <a:cs typeface="DM Sans Bold"/>
                <a:sym typeface="DM Sans Bold"/>
              </a:rPr>
              <a:t>All exact duplicate records were removed.</a:t>
            </a:r>
          </a:p>
        </p:txBody>
      </p:sp>
      <p:sp>
        <p:nvSpPr>
          <p:cNvPr id="5" name="Freeform 5"/>
          <p:cNvSpPr/>
          <p:nvPr/>
        </p:nvSpPr>
        <p:spPr>
          <a:xfrm>
            <a:off x="715436" y="2313241"/>
            <a:ext cx="734954" cy="744428"/>
          </a:xfrm>
          <a:custGeom>
            <a:avLst/>
            <a:gdLst/>
            <a:ahLst/>
            <a:cxnLst/>
            <a:rect l="l" t="t" r="r" b="b"/>
            <a:pathLst>
              <a:path w="734954" h="744428">
                <a:moveTo>
                  <a:pt x="0" y="0"/>
                </a:moveTo>
                <a:lnTo>
                  <a:pt x="734953" y="0"/>
                </a:lnTo>
                <a:lnTo>
                  <a:pt x="734953" y="744428"/>
                </a:lnTo>
                <a:lnTo>
                  <a:pt x="0" y="7444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604085" y="384036"/>
            <a:ext cx="10562133" cy="819150"/>
          </a:xfrm>
          <a:prstGeom prst="rect">
            <a:avLst/>
          </a:prstGeom>
        </p:spPr>
        <p:txBody>
          <a:bodyPr lIns="0" tIns="0" rIns="0" bIns="0" rtlCol="0" anchor="t">
            <a:spAutoFit/>
          </a:bodyPr>
          <a:lstStyle/>
          <a:p>
            <a:pPr marL="0" lvl="0" indent="0" algn="ctr">
              <a:lnSpc>
                <a:spcPts val="6324"/>
              </a:lnSpc>
              <a:spcBef>
                <a:spcPct val="0"/>
              </a:spcBef>
            </a:pPr>
            <a:r>
              <a:rPr lang="en-US" sz="5270">
                <a:solidFill>
                  <a:srgbClr val="FFFFFF"/>
                </a:solidFill>
                <a:latin typeface="Now Bold"/>
                <a:ea typeface="Now Bold"/>
                <a:cs typeface="Now Bold"/>
                <a:sym typeface="Now Bold"/>
              </a:rPr>
              <a:t> REMOVING DUPLICATES</a:t>
            </a:r>
          </a:p>
        </p:txBody>
      </p:sp>
      <p:sp>
        <p:nvSpPr>
          <p:cNvPr id="7" name="TextBox 7"/>
          <p:cNvSpPr txBox="1"/>
          <p:nvPr/>
        </p:nvSpPr>
        <p:spPr>
          <a:xfrm>
            <a:off x="406936" y="1379963"/>
            <a:ext cx="11805661" cy="352253"/>
          </a:xfrm>
          <a:prstGeom prst="rect">
            <a:avLst/>
          </a:prstGeom>
        </p:spPr>
        <p:txBody>
          <a:bodyPr lIns="0" tIns="0" rIns="0" bIns="0" rtlCol="0" anchor="t">
            <a:spAutoFit/>
          </a:bodyPr>
          <a:lstStyle/>
          <a:p>
            <a:pPr algn="ctr">
              <a:lnSpc>
                <a:spcPts val="2885"/>
              </a:lnSpc>
            </a:pPr>
            <a:r>
              <a:rPr lang="en-US" sz="2090" spc="204">
                <a:solidFill>
                  <a:srgbClr val="F5FFF5"/>
                </a:solidFill>
                <a:latin typeface="DM Sans"/>
                <a:ea typeface="DM Sans"/>
                <a:cs typeface="DM Sans"/>
                <a:sym typeface="DM Sans"/>
              </a:rPr>
              <a:t>Identification: Duplicate rows were identified across all columns</a:t>
            </a:r>
          </a:p>
        </p:txBody>
      </p:sp>
      <p:sp>
        <p:nvSpPr>
          <p:cNvPr id="8" name="TextBox 8"/>
          <p:cNvSpPr txBox="1"/>
          <p:nvPr/>
        </p:nvSpPr>
        <p:spPr>
          <a:xfrm>
            <a:off x="604085" y="298311"/>
            <a:ext cx="1076481" cy="922988"/>
          </a:xfrm>
          <a:prstGeom prst="rect">
            <a:avLst/>
          </a:prstGeom>
        </p:spPr>
        <p:txBody>
          <a:bodyPr lIns="0" tIns="0" rIns="0" bIns="0" rtlCol="0" anchor="t">
            <a:spAutoFit/>
          </a:bodyPr>
          <a:lstStyle/>
          <a:p>
            <a:pPr marL="0" lvl="0" indent="0" algn="ctr">
              <a:lnSpc>
                <a:spcPts val="7531"/>
              </a:lnSpc>
              <a:spcBef>
                <a:spcPct val="0"/>
              </a:spcBef>
            </a:pPr>
            <a:r>
              <a:rPr lang="en-US" sz="5457">
                <a:solidFill>
                  <a:srgbClr val="4BD1FB"/>
                </a:solidFill>
                <a:latin typeface="DM Sans Bold"/>
                <a:ea typeface="DM Sans Bold"/>
                <a:cs typeface="DM Sans Bold"/>
                <a:sym typeface="DM Sans Bold"/>
              </a:rPr>
              <a:t>02.</a:t>
            </a:r>
          </a:p>
        </p:txBody>
      </p:sp>
      <p:sp>
        <p:nvSpPr>
          <p:cNvPr id="9" name="TextBox 9"/>
          <p:cNvSpPr txBox="1"/>
          <p:nvPr/>
        </p:nvSpPr>
        <p:spPr>
          <a:xfrm>
            <a:off x="604085" y="3659049"/>
            <a:ext cx="1076481" cy="922988"/>
          </a:xfrm>
          <a:prstGeom prst="rect">
            <a:avLst/>
          </a:prstGeom>
        </p:spPr>
        <p:txBody>
          <a:bodyPr lIns="0" tIns="0" rIns="0" bIns="0" rtlCol="0" anchor="t">
            <a:spAutoFit/>
          </a:bodyPr>
          <a:lstStyle/>
          <a:p>
            <a:pPr marL="0" lvl="0" indent="0" algn="ctr">
              <a:lnSpc>
                <a:spcPts val="7531"/>
              </a:lnSpc>
              <a:spcBef>
                <a:spcPct val="0"/>
              </a:spcBef>
            </a:pPr>
            <a:r>
              <a:rPr lang="en-US" sz="5457">
                <a:solidFill>
                  <a:srgbClr val="4BD1FB"/>
                </a:solidFill>
                <a:latin typeface="DM Sans Bold"/>
                <a:ea typeface="DM Sans Bold"/>
                <a:cs typeface="DM Sans Bold"/>
                <a:sym typeface="DM Sans Bold"/>
              </a:rPr>
              <a:t>03.</a:t>
            </a:r>
          </a:p>
        </p:txBody>
      </p:sp>
      <p:sp>
        <p:nvSpPr>
          <p:cNvPr id="10" name="TextBox 10"/>
          <p:cNvSpPr txBox="1"/>
          <p:nvPr/>
        </p:nvSpPr>
        <p:spPr>
          <a:xfrm>
            <a:off x="824765" y="3762886"/>
            <a:ext cx="10562133" cy="819150"/>
          </a:xfrm>
          <a:prstGeom prst="rect">
            <a:avLst/>
          </a:prstGeom>
        </p:spPr>
        <p:txBody>
          <a:bodyPr lIns="0" tIns="0" rIns="0" bIns="0" rtlCol="0" anchor="t">
            <a:spAutoFit/>
          </a:bodyPr>
          <a:lstStyle/>
          <a:p>
            <a:pPr marL="0" lvl="0" indent="0" algn="ctr">
              <a:lnSpc>
                <a:spcPts val="6324"/>
              </a:lnSpc>
              <a:spcBef>
                <a:spcPct val="0"/>
              </a:spcBef>
            </a:pPr>
            <a:r>
              <a:rPr lang="en-US" sz="5270">
                <a:solidFill>
                  <a:srgbClr val="FFFFFF"/>
                </a:solidFill>
                <a:latin typeface="Now Bold"/>
                <a:ea typeface="Now Bold"/>
                <a:cs typeface="Now Bold"/>
                <a:sym typeface="Now Bold"/>
              </a:rPr>
              <a:t> CORRECTING DATA TYPES</a:t>
            </a:r>
          </a:p>
        </p:txBody>
      </p:sp>
      <p:sp>
        <p:nvSpPr>
          <p:cNvPr id="11" name="TextBox 11"/>
          <p:cNvSpPr txBox="1"/>
          <p:nvPr/>
        </p:nvSpPr>
        <p:spPr>
          <a:xfrm>
            <a:off x="604085" y="4743961"/>
            <a:ext cx="11805661" cy="352253"/>
          </a:xfrm>
          <a:prstGeom prst="rect">
            <a:avLst/>
          </a:prstGeom>
        </p:spPr>
        <p:txBody>
          <a:bodyPr lIns="0" tIns="0" rIns="0" bIns="0" rtlCol="0" anchor="t">
            <a:spAutoFit/>
          </a:bodyPr>
          <a:lstStyle/>
          <a:p>
            <a:pPr algn="ctr">
              <a:lnSpc>
                <a:spcPts val="2885"/>
              </a:lnSpc>
            </a:pPr>
            <a:r>
              <a:rPr lang="en-US" sz="2090" spc="204">
                <a:solidFill>
                  <a:srgbClr val="F5FFF5"/>
                </a:solidFill>
                <a:latin typeface="DM Sans"/>
                <a:ea typeface="DM Sans"/>
                <a:cs typeface="DM Sans"/>
                <a:sym typeface="DM Sans"/>
              </a:rPr>
              <a:t>Identification: Columns with inconsistent data types were identified.</a:t>
            </a:r>
          </a:p>
        </p:txBody>
      </p:sp>
      <p:sp>
        <p:nvSpPr>
          <p:cNvPr id="12" name="TextBox 12"/>
          <p:cNvSpPr txBox="1"/>
          <p:nvPr/>
        </p:nvSpPr>
        <p:spPr>
          <a:xfrm>
            <a:off x="1142326" y="5443038"/>
            <a:ext cx="11805661" cy="758399"/>
          </a:xfrm>
          <a:prstGeom prst="rect">
            <a:avLst/>
          </a:prstGeom>
        </p:spPr>
        <p:txBody>
          <a:bodyPr lIns="0" tIns="0" rIns="0" bIns="0" rtlCol="0" anchor="t">
            <a:spAutoFit/>
          </a:bodyPr>
          <a:lstStyle/>
          <a:p>
            <a:pPr algn="l">
              <a:lnSpc>
                <a:spcPts val="3299"/>
              </a:lnSpc>
            </a:pPr>
            <a:endParaRPr/>
          </a:p>
          <a:p>
            <a:pPr algn="l">
              <a:lnSpc>
                <a:spcPts val="2885"/>
              </a:lnSpc>
            </a:pPr>
            <a:endParaRPr/>
          </a:p>
        </p:txBody>
      </p:sp>
      <p:sp>
        <p:nvSpPr>
          <p:cNvPr id="13" name="TextBox 13"/>
          <p:cNvSpPr txBox="1"/>
          <p:nvPr/>
        </p:nvSpPr>
        <p:spPr>
          <a:xfrm>
            <a:off x="1680567" y="5219736"/>
            <a:ext cx="11805661" cy="2218844"/>
          </a:xfrm>
          <a:prstGeom prst="rect">
            <a:avLst/>
          </a:prstGeom>
        </p:spPr>
        <p:txBody>
          <a:bodyPr lIns="0" tIns="0" rIns="0" bIns="0" rtlCol="0" anchor="t">
            <a:spAutoFit/>
          </a:bodyPr>
          <a:lstStyle/>
          <a:p>
            <a:pPr algn="l">
              <a:lnSpc>
                <a:spcPts val="4951"/>
              </a:lnSpc>
              <a:spcBef>
                <a:spcPct val="0"/>
              </a:spcBef>
            </a:pPr>
            <a:r>
              <a:rPr lang="en-US" sz="3587">
                <a:solidFill>
                  <a:srgbClr val="FFFFFF"/>
                </a:solidFill>
                <a:latin typeface="DM Sans Bold"/>
                <a:ea typeface="DM Sans Bold"/>
                <a:cs typeface="DM Sans Bold"/>
                <a:sym typeface="DM Sans Bold"/>
              </a:rPr>
              <a:t>Action:</a:t>
            </a:r>
          </a:p>
          <a:p>
            <a:pPr algn="l">
              <a:lnSpc>
                <a:spcPts val="3157"/>
              </a:lnSpc>
              <a:spcBef>
                <a:spcPct val="0"/>
              </a:spcBef>
            </a:pPr>
            <a:r>
              <a:rPr lang="en-US" sz="2287">
                <a:solidFill>
                  <a:srgbClr val="FFFFFF"/>
                </a:solidFill>
                <a:latin typeface="DM Sans Bold"/>
                <a:ea typeface="DM Sans Bold"/>
                <a:cs typeface="DM Sans Bold"/>
                <a:sym typeface="DM Sans Bold"/>
              </a:rPr>
              <a:t>Converted columns to appropriate data types:</a:t>
            </a:r>
          </a:p>
          <a:p>
            <a:pPr marL="493923" lvl="1" indent="-246962" algn="l">
              <a:lnSpc>
                <a:spcPts val="3157"/>
              </a:lnSpc>
              <a:buFont typeface="Arial"/>
              <a:buChar char="•"/>
            </a:pPr>
            <a:r>
              <a:rPr lang="en-US" sz="2287">
                <a:solidFill>
                  <a:srgbClr val="FFFFFF"/>
                </a:solidFill>
                <a:latin typeface="DM Sans Bold"/>
                <a:ea typeface="DM Sans Bold"/>
                <a:cs typeface="DM Sans Bold"/>
                <a:sym typeface="DM Sans Bold"/>
              </a:rPr>
              <a:t>Dates were standardized into a consistent format (e.g., YYYY-MM-DD).</a:t>
            </a:r>
          </a:p>
          <a:p>
            <a:pPr marL="493923" lvl="1" indent="-246962" algn="l">
              <a:lnSpc>
                <a:spcPts val="3157"/>
              </a:lnSpc>
              <a:buFont typeface="Arial"/>
              <a:buChar char="•"/>
            </a:pPr>
            <a:r>
              <a:rPr lang="en-US" sz="2287">
                <a:solidFill>
                  <a:srgbClr val="FFFFFF"/>
                </a:solidFill>
                <a:latin typeface="DM Sans Bold"/>
                <a:ea typeface="DM Sans Bold"/>
                <a:cs typeface="DM Sans Bold"/>
                <a:sym typeface="DM Sans Bold"/>
              </a:rPr>
              <a:t>Numeric values stored as text were converted to numeric data types.</a:t>
            </a:r>
          </a:p>
          <a:p>
            <a:pPr marL="493923" lvl="1" indent="-246962" algn="l">
              <a:lnSpc>
                <a:spcPts val="3157"/>
              </a:lnSpc>
              <a:buFont typeface="Arial"/>
              <a:buChar char="•"/>
            </a:pPr>
            <a:r>
              <a:rPr lang="en-US" sz="2287">
                <a:solidFill>
                  <a:srgbClr val="FFFFFF"/>
                </a:solidFill>
                <a:latin typeface="DM Sans Bold"/>
                <a:ea typeface="DM Sans Bold"/>
                <a:cs typeface="DM Sans Bold"/>
                <a:sym typeface="DM Sans Bold"/>
              </a:rPr>
              <a:t>Categorical data were standardized according to predefined categories.</a:t>
            </a:r>
          </a:p>
        </p:txBody>
      </p:sp>
      <p:sp>
        <p:nvSpPr>
          <p:cNvPr id="14" name="Freeform 14"/>
          <p:cNvSpPr/>
          <p:nvPr/>
        </p:nvSpPr>
        <p:spPr>
          <a:xfrm>
            <a:off x="824765" y="5143500"/>
            <a:ext cx="734954" cy="744428"/>
          </a:xfrm>
          <a:custGeom>
            <a:avLst/>
            <a:gdLst/>
            <a:ahLst/>
            <a:cxnLst/>
            <a:rect l="l" t="t" r="r" b="b"/>
            <a:pathLst>
              <a:path w="734954" h="744428">
                <a:moveTo>
                  <a:pt x="0" y="0"/>
                </a:moveTo>
                <a:lnTo>
                  <a:pt x="734953" y="0"/>
                </a:lnTo>
                <a:lnTo>
                  <a:pt x="734953" y="744428"/>
                </a:lnTo>
                <a:lnTo>
                  <a:pt x="0" y="7444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467165" y="8291903"/>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15436" y="2313241"/>
            <a:ext cx="734954" cy="744428"/>
          </a:xfrm>
          <a:custGeom>
            <a:avLst/>
            <a:gdLst/>
            <a:ahLst/>
            <a:cxnLst/>
            <a:rect l="l" t="t" r="r" b="b"/>
            <a:pathLst>
              <a:path w="734954" h="744428">
                <a:moveTo>
                  <a:pt x="0" y="0"/>
                </a:moveTo>
                <a:lnTo>
                  <a:pt x="734953" y="0"/>
                </a:lnTo>
                <a:lnTo>
                  <a:pt x="734953" y="744428"/>
                </a:lnTo>
                <a:lnTo>
                  <a:pt x="0" y="7444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9513631" y="5027696"/>
            <a:ext cx="6543299" cy="4089562"/>
          </a:xfrm>
          <a:custGeom>
            <a:avLst/>
            <a:gdLst/>
            <a:ahLst/>
            <a:cxnLst/>
            <a:rect l="l" t="t" r="r" b="b"/>
            <a:pathLst>
              <a:path w="6543299" h="4089562">
                <a:moveTo>
                  <a:pt x="0" y="0"/>
                </a:moveTo>
                <a:lnTo>
                  <a:pt x="6543299" y="0"/>
                </a:lnTo>
                <a:lnTo>
                  <a:pt x="6543299" y="4089562"/>
                </a:lnTo>
                <a:lnTo>
                  <a:pt x="0" y="408956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680567" y="2435484"/>
            <a:ext cx="11805661" cy="3100788"/>
          </a:xfrm>
          <a:prstGeom prst="rect">
            <a:avLst/>
          </a:prstGeom>
        </p:spPr>
        <p:txBody>
          <a:bodyPr lIns="0" tIns="0" rIns="0" bIns="0" rtlCol="0" anchor="t">
            <a:spAutoFit/>
          </a:bodyPr>
          <a:lstStyle/>
          <a:p>
            <a:pPr algn="l">
              <a:lnSpc>
                <a:spcPts val="4541"/>
              </a:lnSpc>
            </a:pPr>
            <a:r>
              <a:rPr lang="en-US" sz="3290" spc="322">
                <a:solidFill>
                  <a:srgbClr val="F5FFF5"/>
                </a:solidFill>
                <a:latin typeface="DM Sans Bold"/>
                <a:ea typeface="DM Sans Bold"/>
                <a:cs typeface="DM Sans Bold"/>
                <a:sym typeface="DM Sans Bold"/>
              </a:rPr>
              <a:t> Action: </a:t>
            </a:r>
          </a:p>
          <a:p>
            <a:pPr marL="902829" lvl="2" indent="-300943" algn="l">
              <a:lnSpc>
                <a:spcPts val="2885"/>
              </a:lnSpc>
              <a:buFont typeface="Arial"/>
              <a:buChar char="⚬"/>
            </a:pPr>
            <a:r>
              <a:rPr lang="en-US" sz="2090" spc="204">
                <a:solidFill>
                  <a:srgbClr val="F1945B"/>
                </a:solidFill>
                <a:latin typeface="DM Sans Bold"/>
                <a:ea typeface="DM Sans Bold"/>
                <a:cs typeface="DM Sans Bold"/>
                <a:sym typeface="DM Sans Bold"/>
              </a:rPr>
              <a:t>Capping</a:t>
            </a:r>
            <a:r>
              <a:rPr lang="en-US" sz="2090" spc="204">
                <a:solidFill>
                  <a:srgbClr val="F5FFF5"/>
                </a:solidFill>
                <a:latin typeface="DM Sans Bold"/>
                <a:ea typeface="DM Sans Bold"/>
                <a:cs typeface="DM Sans Bold"/>
                <a:sym typeface="DM Sans Bold"/>
              </a:rPr>
              <a:t>: Some outliers were capped at reasonable thresholds to limit their impact.</a:t>
            </a:r>
          </a:p>
          <a:p>
            <a:pPr marL="902829" lvl="2" indent="-300943" algn="l">
              <a:lnSpc>
                <a:spcPts val="2885"/>
              </a:lnSpc>
              <a:buFont typeface="Arial"/>
              <a:buChar char="⚬"/>
            </a:pPr>
            <a:r>
              <a:rPr lang="en-US" sz="2090" spc="204">
                <a:solidFill>
                  <a:srgbClr val="F1945B"/>
                </a:solidFill>
                <a:latin typeface="DM Sans Bold"/>
                <a:ea typeface="DM Sans Bold"/>
                <a:cs typeface="DM Sans Bold"/>
                <a:sym typeface="DM Sans Bold"/>
              </a:rPr>
              <a:t>Removal</a:t>
            </a:r>
            <a:r>
              <a:rPr lang="en-US" sz="2090" spc="204">
                <a:solidFill>
                  <a:srgbClr val="F5FFF5"/>
                </a:solidFill>
                <a:latin typeface="DM Sans Bold"/>
                <a:ea typeface="DM Sans Bold"/>
                <a:cs typeface="DM Sans Bold"/>
                <a:sym typeface="DM Sans Bold"/>
              </a:rPr>
              <a:t>: Extreme outliers that were clearly errors (e.g., negative balances) were removed.</a:t>
            </a:r>
          </a:p>
          <a:p>
            <a:pPr marL="902829" lvl="2" indent="-300943" algn="l">
              <a:lnSpc>
                <a:spcPts val="2885"/>
              </a:lnSpc>
              <a:buFont typeface="Arial"/>
              <a:buChar char="⚬"/>
            </a:pPr>
            <a:r>
              <a:rPr lang="en-US" sz="2090" u="none" spc="204">
                <a:solidFill>
                  <a:srgbClr val="F1945B"/>
                </a:solidFill>
                <a:latin typeface="DM Sans Bold"/>
                <a:ea typeface="DM Sans Bold"/>
                <a:cs typeface="DM Sans Bold"/>
                <a:sym typeface="DM Sans Bold"/>
              </a:rPr>
              <a:t>Flagging</a:t>
            </a:r>
            <a:r>
              <a:rPr lang="en-US" sz="2090" u="none" spc="204">
                <a:solidFill>
                  <a:srgbClr val="F5FFF5"/>
                </a:solidFill>
                <a:latin typeface="DM Sans Bold"/>
                <a:ea typeface="DM Sans Bold"/>
                <a:cs typeface="DM Sans Bold"/>
                <a:sym typeface="DM Sans Bold"/>
              </a:rPr>
              <a:t>: Certain outliers were flagged for further investigation rather than immediate removal.</a:t>
            </a:r>
          </a:p>
          <a:p>
            <a:pPr algn="l">
              <a:lnSpc>
                <a:spcPts val="2885"/>
              </a:lnSpc>
            </a:pPr>
            <a:endParaRPr lang="en-US" sz="2090" u="none" spc="204">
              <a:solidFill>
                <a:srgbClr val="F5FFF5"/>
              </a:solidFill>
              <a:latin typeface="DM Sans Bold"/>
              <a:ea typeface="DM Sans Bold"/>
              <a:cs typeface="DM Sans Bold"/>
              <a:sym typeface="DM Sans Bold"/>
            </a:endParaRPr>
          </a:p>
        </p:txBody>
      </p:sp>
      <p:sp>
        <p:nvSpPr>
          <p:cNvPr id="7" name="TextBox 7"/>
          <p:cNvSpPr txBox="1"/>
          <p:nvPr/>
        </p:nvSpPr>
        <p:spPr>
          <a:xfrm>
            <a:off x="604085" y="384036"/>
            <a:ext cx="10562133" cy="819150"/>
          </a:xfrm>
          <a:prstGeom prst="rect">
            <a:avLst/>
          </a:prstGeom>
        </p:spPr>
        <p:txBody>
          <a:bodyPr lIns="0" tIns="0" rIns="0" bIns="0" rtlCol="0" anchor="t">
            <a:spAutoFit/>
          </a:bodyPr>
          <a:lstStyle/>
          <a:p>
            <a:pPr marL="0" lvl="0" indent="0" algn="ctr">
              <a:lnSpc>
                <a:spcPts val="6324"/>
              </a:lnSpc>
              <a:spcBef>
                <a:spcPct val="0"/>
              </a:spcBef>
            </a:pPr>
            <a:r>
              <a:rPr lang="en-US" sz="5270">
                <a:solidFill>
                  <a:srgbClr val="FFFFFF"/>
                </a:solidFill>
                <a:latin typeface="Now Bold"/>
                <a:ea typeface="Now Bold"/>
                <a:cs typeface="Now Bold"/>
                <a:sym typeface="Now Bold"/>
              </a:rPr>
              <a:t> HANDLING OUTLIERS</a:t>
            </a:r>
          </a:p>
        </p:txBody>
      </p:sp>
      <p:sp>
        <p:nvSpPr>
          <p:cNvPr id="8" name="TextBox 8"/>
          <p:cNvSpPr txBox="1"/>
          <p:nvPr/>
        </p:nvSpPr>
        <p:spPr>
          <a:xfrm>
            <a:off x="406936" y="1379963"/>
            <a:ext cx="11805661" cy="714203"/>
          </a:xfrm>
          <a:prstGeom prst="rect">
            <a:avLst/>
          </a:prstGeom>
        </p:spPr>
        <p:txBody>
          <a:bodyPr lIns="0" tIns="0" rIns="0" bIns="0" rtlCol="0" anchor="t">
            <a:spAutoFit/>
          </a:bodyPr>
          <a:lstStyle/>
          <a:p>
            <a:pPr algn="ctr">
              <a:lnSpc>
                <a:spcPts val="2885"/>
              </a:lnSpc>
            </a:pPr>
            <a:r>
              <a:rPr lang="en-US" sz="2090" spc="204">
                <a:solidFill>
                  <a:srgbClr val="F5FFF5"/>
                </a:solidFill>
                <a:latin typeface="DM Sans"/>
                <a:ea typeface="DM Sans"/>
                <a:cs typeface="DM Sans"/>
                <a:sym typeface="DM Sans"/>
              </a:rPr>
              <a:t>Identification: Outliers detected using statistical methods such as z-scores and interquartile ranges (IQR).</a:t>
            </a:r>
          </a:p>
        </p:txBody>
      </p:sp>
      <p:sp>
        <p:nvSpPr>
          <p:cNvPr id="9" name="TextBox 9"/>
          <p:cNvSpPr txBox="1"/>
          <p:nvPr/>
        </p:nvSpPr>
        <p:spPr>
          <a:xfrm>
            <a:off x="604085" y="298311"/>
            <a:ext cx="1382037" cy="922988"/>
          </a:xfrm>
          <a:prstGeom prst="rect">
            <a:avLst/>
          </a:prstGeom>
        </p:spPr>
        <p:txBody>
          <a:bodyPr lIns="0" tIns="0" rIns="0" bIns="0" rtlCol="0" anchor="t">
            <a:spAutoFit/>
          </a:bodyPr>
          <a:lstStyle/>
          <a:p>
            <a:pPr marL="0" lvl="0" indent="0" algn="ctr">
              <a:lnSpc>
                <a:spcPts val="7531"/>
              </a:lnSpc>
              <a:spcBef>
                <a:spcPct val="0"/>
              </a:spcBef>
            </a:pPr>
            <a:r>
              <a:rPr lang="en-US" sz="5457">
                <a:solidFill>
                  <a:srgbClr val="4BD1FB"/>
                </a:solidFill>
                <a:latin typeface="DM Sans Bold"/>
                <a:ea typeface="DM Sans Bold"/>
                <a:cs typeface="DM Sans Bold"/>
                <a:sym typeface="DM Sans Bold"/>
              </a:rPr>
              <a:t>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467165" y="8291903"/>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08422" y="5448827"/>
            <a:ext cx="734954" cy="744428"/>
          </a:xfrm>
          <a:custGeom>
            <a:avLst/>
            <a:gdLst/>
            <a:ahLst/>
            <a:cxnLst/>
            <a:rect l="l" t="t" r="r" b="b"/>
            <a:pathLst>
              <a:path w="734954" h="744428">
                <a:moveTo>
                  <a:pt x="0" y="0"/>
                </a:moveTo>
                <a:lnTo>
                  <a:pt x="734954" y="0"/>
                </a:lnTo>
                <a:lnTo>
                  <a:pt x="734954" y="744429"/>
                </a:lnTo>
                <a:lnTo>
                  <a:pt x="0" y="7444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1287812" y="4920855"/>
            <a:ext cx="6368806" cy="4120110"/>
          </a:xfrm>
          <a:custGeom>
            <a:avLst/>
            <a:gdLst/>
            <a:ahLst/>
            <a:cxnLst/>
            <a:rect l="l" t="t" r="r" b="b"/>
            <a:pathLst>
              <a:path w="6368806" h="4120110">
                <a:moveTo>
                  <a:pt x="0" y="0"/>
                </a:moveTo>
                <a:lnTo>
                  <a:pt x="6368806" y="0"/>
                </a:lnTo>
                <a:lnTo>
                  <a:pt x="6368806" y="4120111"/>
                </a:lnTo>
                <a:lnTo>
                  <a:pt x="0" y="4120111"/>
                </a:lnTo>
                <a:lnTo>
                  <a:pt x="0" y="0"/>
                </a:lnTo>
                <a:close/>
              </a:path>
            </a:pathLst>
          </a:custGeom>
          <a:blipFill>
            <a:blip r:embed="rId6"/>
            <a:stretch>
              <a:fillRect r="-32718"/>
            </a:stretch>
          </a:blipFill>
        </p:spPr>
        <p:txBody>
          <a:bodyPr/>
          <a:lstStyle/>
          <a:p>
            <a:endParaRPr lang="en-US"/>
          </a:p>
        </p:txBody>
      </p:sp>
      <p:sp>
        <p:nvSpPr>
          <p:cNvPr id="6" name="TextBox 6"/>
          <p:cNvSpPr txBox="1"/>
          <p:nvPr/>
        </p:nvSpPr>
        <p:spPr>
          <a:xfrm>
            <a:off x="1680567" y="1926908"/>
            <a:ext cx="11805661" cy="2376888"/>
          </a:xfrm>
          <a:prstGeom prst="rect">
            <a:avLst/>
          </a:prstGeom>
        </p:spPr>
        <p:txBody>
          <a:bodyPr lIns="0" tIns="0" rIns="0" bIns="0" rtlCol="0" anchor="t">
            <a:spAutoFit/>
          </a:bodyPr>
          <a:lstStyle/>
          <a:p>
            <a:pPr algn="l">
              <a:lnSpc>
                <a:spcPts val="4541"/>
              </a:lnSpc>
            </a:pPr>
            <a:r>
              <a:rPr lang="en-US" sz="3290" spc="322">
                <a:solidFill>
                  <a:srgbClr val="F5FFF5"/>
                </a:solidFill>
                <a:latin typeface="DM Sans Bold"/>
                <a:ea typeface="DM Sans Bold"/>
                <a:cs typeface="DM Sans Bold"/>
                <a:sym typeface="DM Sans Bold"/>
              </a:rPr>
              <a:t> Action: </a:t>
            </a:r>
          </a:p>
          <a:p>
            <a:pPr algn="l">
              <a:lnSpc>
                <a:spcPts val="2885"/>
              </a:lnSpc>
            </a:pPr>
            <a:r>
              <a:rPr lang="en-US" sz="2090" spc="204">
                <a:solidFill>
                  <a:srgbClr val="FFFFFF"/>
                </a:solidFill>
                <a:latin typeface="DM Sans Bold"/>
                <a:ea typeface="DM Sans Bold"/>
                <a:cs typeface="DM Sans Bold"/>
                <a:sym typeface="DM Sans Bold"/>
              </a:rPr>
              <a:t>Standardized formatting across all relevant columns:</a:t>
            </a:r>
          </a:p>
          <a:p>
            <a:pPr algn="l">
              <a:lnSpc>
                <a:spcPts val="2885"/>
              </a:lnSpc>
            </a:pPr>
            <a:r>
              <a:rPr lang="en-US" sz="2090" spc="204">
                <a:solidFill>
                  <a:srgbClr val="FFFFFF"/>
                </a:solidFill>
                <a:latin typeface="DM Sans Bold"/>
                <a:ea typeface="DM Sans Bold"/>
                <a:cs typeface="DM Sans Bold"/>
                <a:sym typeface="DM Sans Bold"/>
              </a:rPr>
              <a:t>    -</a:t>
            </a:r>
            <a:r>
              <a:rPr lang="en-US" sz="2090" spc="204">
                <a:solidFill>
                  <a:srgbClr val="F1945B"/>
                </a:solidFill>
                <a:latin typeface="DM Sans Bold"/>
                <a:ea typeface="DM Sans Bold"/>
                <a:cs typeface="DM Sans Bold"/>
                <a:sym typeface="DM Sans Bold"/>
              </a:rPr>
              <a:t> Dates </a:t>
            </a:r>
            <a:r>
              <a:rPr lang="en-US" sz="2090" spc="204">
                <a:solidFill>
                  <a:srgbClr val="FFFFFF"/>
                </a:solidFill>
                <a:latin typeface="DM Sans Bold"/>
                <a:ea typeface="DM Sans Bold"/>
                <a:cs typeface="DM Sans Bold"/>
                <a:sym typeface="DM Sans Bold"/>
              </a:rPr>
              <a:t>were formatted uniformly.</a:t>
            </a:r>
          </a:p>
          <a:p>
            <a:pPr algn="l">
              <a:lnSpc>
                <a:spcPts val="2885"/>
              </a:lnSpc>
            </a:pPr>
            <a:r>
              <a:rPr lang="en-US" sz="2090" spc="204">
                <a:solidFill>
                  <a:srgbClr val="FFFFFF"/>
                </a:solidFill>
                <a:latin typeface="DM Sans Bold"/>
                <a:ea typeface="DM Sans Bold"/>
                <a:cs typeface="DM Sans Bold"/>
                <a:sym typeface="DM Sans Bold"/>
              </a:rPr>
              <a:t>    - </a:t>
            </a:r>
            <a:r>
              <a:rPr lang="en-US" sz="2090" spc="204">
                <a:solidFill>
                  <a:srgbClr val="F1945B"/>
                </a:solidFill>
                <a:latin typeface="DM Sans Bold"/>
                <a:ea typeface="DM Sans Bold"/>
                <a:cs typeface="DM Sans Bold"/>
                <a:sym typeface="DM Sans Bold"/>
              </a:rPr>
              <a:t>Categorical variables</a:t>
            </a:r>
            <a:r>
              <a:rPr lang="en-US" sz="2090" spc="204">
                <a:solidFill>
                  <a:srgbClr val="FFFFFF"/>
                </a:solidFill>
                <a:latin typeface="DM Sans Bold"/>
                <a:ea typeface="DM Sans Bold"/>
                <a:cs typeface="DM Sans Bold"/>
                <a:sym typeface="DM Sans Bold"/>
              </a:rPr>
              <a:t> were standardized in capitalization and spelling.</a:t>
            </a:r>
          </a:p>
          <a:p>
            <a:pPr algn="l">
              <a:lnSpc>
                <a:spcPts val="2885"/>
              </a:lnSpc>
            </a:pPr>
            <a:r>
              <a:rPr lang="en-US" sz="2090" spc="204">
                <a:solidFill>
                  <a:srgbClr val="FFFFFF"/>
                </a:solidFill>
                <a:latin typeface="DM Sans Bold"/>
                <a:ea typeface="DM Sans Bold"/>
                <a:cs typeface="DM Sans Bold"/>
                <a:sym typeface="DM Sans Bold"/>
              </a:rPr>
              <a:t>    - </a:t>
            </a:r>
            <a:r>
              <a:rPr lang="en-US" sz="2090" spc="204">
                <a:solidFill>
                  <a:srgbClr val="F1945B"/>
                </a:solidFill>
                <a:latin typeface="DM Sans Bold"/>
                <a:ea typeface="DM Sans Bold"/>
                <a:cs typeface="DM Sans Bold"/>
                <a:sym typeface="DM Sans Bold"/>
              </a:rPr>
              <a:t>Uniform units of measurement applied</a:t>
            </a:r>
            <a:r>
              <a:rPr lang="en-US" sz="2090" spc="204">
                <a:solidFill>
                  <a:srgbClr val="FFFFFF"/>
                </a:solidFill>
                <a:latin typeface="DM Sans Bold"/>
                <a:ea typeface="DM Sans Bold"/>
                <a:cs typeface="DM Sans Bold"/>
                <a:sym typeface="DM Sans Bold"/>
              </a:rPr>
              <a:t> where necessary.</a:t>
            </a:r>
          </a:p>
          <a:p>
            <a:pPr algn="l">
              <a:lnSpc>
                <a:spcPts val="2885"/>
              </a:lnSpc>
            </a:pPr>
            <a:endParaRPr lang="en-US" sz="2090" spc="204">
              <a:solidFill>
                <a:srgbClr val="FFFFFF"/>
              </a:solidFill>
              <a:latin typeface="DM Sans Bold"/>
              <a:ea typeface="DM Sans Bold"/>
              <a:cs typeface="DM Sans Bold"/>
              <a:sym typeface="DM Sans Bold"/>
            </a:endParaRPr>
          </a:p>
        </p:txBody>
      </p:sp>
      <p:sp>
        <p:nvSpPr>
          <p:cNvPr id="7" name="TextBox 7"/>
          <p:cNvSpPr txBox="1"/>
          <p:nvPr/>
        </p:nvSpPr>
        <p:spPr>
          <a:xfrm>
            <a:off x="1680567" y="402149"/>
            <a:ext cx="11122319" cy="819150"/>
          </a:xfrm>
          <a:prstGeom prst="rect">
            <a:avLst/>
          </a:prstGeom>
        </p:spPr>
        <p:txBody>
          <a:bodyPr lIns="0" tIns="0" rIns="0" bIns="0" rtlCol="0" anchor="t">
            <a:spAutoFit/>
          </a:bodyPr>
          <a:lstStyle/>
          <a:p>
            <a:pPr marL="0" lvl="0" indent="0" algn="l">
              <a:lnSpc>
                <a:spcPts val="6324"/>
              </a:lnSpc>
              <a:spcBef>
                <a:spcPct val="0"/>
              </a:spcBef>
            </a:pPr>
            <a:r>
              <a:rPr lang="en-US" sz="5270">
                <a:solidFill>
                  <a:srgbClr val="FFFFFF"/>
                </a:solidFill>
                <a:latin typeface="Now Bold"/>
                <a:ea typeface="Now Bold"/>
                <a:cs typeface="Now Bold"/>
                <a:sym typeface="Now Bold"/>
              </a:rPr>
              <a:t> STANDARDIZING FORMATTING</a:t>
            </a:r>
          </a:p>
        </p:txBody>
      </p:sp>
      <p:sp>
        <p:nvSpPr>
          <p:cNvPr id="8" name="TextBox 8"/>
          <p:cNvSpPr txBox="1"/>
          <p:nvPr/>
        </p:nvSpPr>
        <p:spPr>
          <a:xfrm>
            <a:off x="604085" y="298311"/>
            <a:ext cx="1382037" cy="922988"/>
          </a:xfrm>
          <a:prstGeom prst="rect">
            <a:avLst/>
          </a:prstGeom>
        </p:spPr>
        <p:txBody>
          <a:bodyPr lIns="0" tIns="0" rIns="0" bIns="0" rtlCol="0" anchor="t">
            <a:spAutoFit/>
          </a:bodyPr>
          <a:lstStyle/>
          <a:p>
            <a:pPr marL="0" lvl="0" indent="0" algn="ctr">
              <a:lnSpc>
                <a:spcPts val="7531"/>
              </a:lnSpc>
              <a:spcBef>
                <a:spcPct val="0"/>
              </a:spcBef>
            </a:pPr>
            <a:r>
              <a:rPr lang="en-US" sz="5457">
                <a:solidFill>
                  <a:srgbClr val="4BD1FB"/>
                </a:solidFill>
                <a:latin typeface="DM Sans Bold"/>
                <a:ea typeface="DM Sans Bold"/>
                <a:cs typeface="DM Sans Bold"/>
                <a:sym typeface="DM Sans Bold"/>
              </a:rPr>
              <a:t>05.</a:t>
            </a:r>
          </a:p>
        </p:txBody>
      </p:sp>
      <p:sp>
        <p:nvSpPr>
          <p:cNvPr id="9" name="TextBox 9"/>
          <p:cNvSpPr txBox="1"/>
          <p:nvPr/>
        </p:nvSpPr>
        <p:spPr>
          <a:xfrm>
            <a:off x="484880" y="4220512"/>
            <a:ext cx="1382037" cy="922988"/>
          </a:xfrm>
          <a:prstGeom prst="rect">
            <a:avLst/>
          </a:prstGeom>
        </p:spPr>
        <p:txBody>
          <a:bodyPr lIns="0" tIns="0" rIns="0" bIns="0" rtlCol="0" anchor="t">
            <a:spAutoFit/>
          </a:bodyPr>
          <a:lstStyle/>
          <a:p>
            <a:pPr marL="0" lvl="0" indent="0" algn="ctr">
              <a:lnSpc>
                <a:spcPts val="7531"/>
              </a:lnSpc>
              <a:spcBef>
                <a:spcPct val="0"/>
              </a:spcBef>
            </a:pPr>
            <a:r>
              <a:rPr lang="en-US" sz="5457">
                <a:solidFill>
                  <a:srgbClr val="4BD1FB"/>
                </a:solidFill>
                <a:latin typeface="DM Sans Bold"/>
                <a:ea typeface="DM Sans Bold"/>
                <a:cs typeface="DM Sans Bold"/>
                <a:sym typeface="DM Sans Bold"/>
              </a:rPr>
              <a:t>06.</a:t>
            </a:r>
          </a:p>
        </p:txBody>
      </p:sp>
      <p:sp>
        <p:nvSpPr>
          <p:cNvPr id="10" name="TextBox 10"/>
          <p:cNvSpPr txBox="1"/>
          <p:nvPr/>
        </p:nvSpPr>
        <p:spPr>
          <a:xfrm>
            <a:off x="1680567" y="4475850"/>
            <a:ext cx="11122319" cy="819150"/>
          </a:xfrm>
          <a:prstGeom prst="rect">
            <a:avLst/>
          </a:prstGeom>
        </p:spPr>
        <p:txBody>
          <a:bodyPr lIns="0" tIns="0" rIns="0" bIns="0" rtlCol="0" anchor="t">
            <a:spAutoFit/>
          </a:bodyPr>
          <a:lstStyle/>
          <a:p>
            <a:pPr marL="0" lvl="0" indent="0" algn="l">
              <a:lnSpc>
                <a:spcPts val="6324"/>
              </a:lnSpc>
              <a:spcBef>
                <a:spcPct val="0"/>
              </a:spcBef>
            </a:pPr>
            <a:r>
              <a:rPr lang="en-US" sz="5270">
                <a:solidFill>
                  <a:srgbClr val="FFFFFF"/>
                </a:solidFill>
                <a:latin typeface="Now Bold"/>
                <a:ea typeface="Now Bold"/>
                <a:cs typeface="Now Bold"/>
                <a:sym typeface="Now Bold"/>
              </a:rPr>
              <a:t> CALCULATED COLUMNS</a:t>
            </a:r>
          </a:p>
        </p:txBody>
      </p:sp>
      <p:sp>
        <p:nvSpPr>
          <p:cNvPr id="11" name="TextBox 11"/>
          <p:cNvSpPr txBox="1"/>
          <p:nvPr/>
        </p:nvSpPr>
        <p:spPr>
          <a:xfrm>
            <a:off x="1680567" y="5763892"/>
            <a:ext cx="11805661" cy="2376888"/>
          </a:xfrm>
          <a:prstGeom prst="rect">
            <a:avLst/>
          </a:prstGeom>
        </p:spPr>
        <p:txBody>
          <a:bodyPr lIns="0" tIns="0" rIns="0" bIns="0" rtlCol="0" anchor="t">
            <a:spAutoFit/>
          </a:bodyPr>
          <a:lstStyle/>
          <a:p>
            <a:pPr algn="l">
              <a:lnSpc>
                <a:spcPts val="4541"/>
              </a:lnSpc>
            </a:pPr>
            <a:r>
              <a:rPr lang="en-US" sz="3290" spc="322">
                <a:solidFill>
                  <a:srgbClr val="F5FFF5"/>
                </a:solidFill>
                <a:latin typeface="DM Sans Bold"/>
                <a:ea typeface="DM Sans Bold"/>
                <a:cs typeface="DM Sans Bold"/>
                <a:sym typeface="DM Sans Bold"/>
              </a:rPr>
              <a:t> Action: </a:t>
            </a:r>
          </a:p>
          <a:p>
            <a:pPr marL="451415" lvl="1" indent="-225707" algn="l">
              <a:lnSpc>
                <a:spcPts val="2885"/>
              </a:lnSpc>
              <a:buFont typeface="Arial"/>
              <a:buChar char="•"/>
            </a:pPr>
            <a:r>
              <a:rPr lang="en-US" sz="2090" spc="204">
                <a:solidFill>
                  <a:srgbClr val="F1945B"/>
                </a:solidFill>
                <a:latin typeface="DM Sans Bold"/>
                <a:ea typeface="DM Sans Bold"/>
                <a:cs typeface="DM Sans Bold"/>
                <a:sym typeface="DM Sans Bold"/>
              </a:rPr>
              <a:t>Age Grouping</a:t>
            </a:r>
            <a:r>
              <a:rPr lang="en-US" sz="2090" spc="204">
                <a:solidFill>
                  <a:srgbClr val="FFFFFF"/>
                </a:solidFill>
                <a:latin typeface="DM Sans Bold"/>
                <a:ea typeface="DM Sans Bold"/>
                <a:cs typeface="DM Sans Bold"/>
                <a:sym typeface="DM Sans Bold"/>
              </a:rPr>
              <a:t>: A new calculated column, Age_Group,</a:t>
            </a:r>
          </a:p>
          <a:p>
            <a:pPr algn="l">
              <a:lnSpc>
                <a:spcPts val="2885"/>
              </a:lnSpc>
            </a:pPr>
            <a:r>
              <a:rPr lang="en-US" sz="2090" spc="204">
                <a:solidFill>
                  <a:srgbClr val="FFFFFF"/>
                </a:solidFill>
                <a:latin typeface="DM Sans Bold"/>
                <a:ea typeface="DM Sans Bold"/>
                <a:cs typeface="DM Sans Bold"/>
                <a:sym typeface="DM Sans Bold"/>
              </a:rPr>
              <a:t> was created by grouping ages into</a:t>
            </a:r>
          </a:p>
          <a:p>
            <a:pPr algn="l">
              <a:lnSpc>
                <a:spcPts val="2885"/>
              </a:lnSpc>
            </a:pPr>
            <a:r>
              <a:rPr lang="en-US" sz="2090" spc="204">
                <a:solidFill>
                  <a:srgbClr val="FFFFFF"/>
                </a:solidFill>
                <a:latin typeface="DM Sans Bold"/>
                <a:ea typeface="DM Sans Bold"/>
                <a:cs typeface="DM Sans Bold"/>
                <a:sym typeface="DM Sans Bold"/>
              </a:rPr>
              <a:t> defined categories (e.g., 0-18, 19-35, 36-50, 51+).</a:t>
            </a:r>
          </a:p>
          <a:p>
            <a:pPr algn="l">
              <a:lnSpc>
                <a:spcPts val="2885"/>
              </a:lnSpc>
            </a:pPr>
            <a:r>
              <a:rPr lang="en-US" sz="2090" spc="204">
                <a:solidFill>
                  <a:srgbClr val="FFFFFF"/>
                </a:solidFill>
                <a:latin typeface="DM Sans Bold"/>
                <a:ea typeface="DM Sans Bold"/>
                <a:cs typeface="DM Sans Bold"/>
                <a:sym typeface="DM Sans Bold"/>
              </a:rPr>
              <a:t> This enabled more straightforward demographic analysis.</a:t>
            </a:r>
          </a:p>
          <a:p>
            <a:pPr algn="l">
              <a:lnSpc>
                <a:spcPts val="2885"/>
              </a:lnSpc>
            </a:pPr>
            <a:endParaRPr lang="en-US" sz="2090" spc="204">
              <a:solidFill>
                <a:srgbClr val="FFFFFF"/>
              </a:solidFill>
              <a:latin typeface="DM Sans Bold"/>
              <a:ea typeface="DM Sans Bold"/>
              <a:cs typeface="DM Sans Bold"/>
              <a:sym typeface="DM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6616090" y="3202289"/>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txBody>
            <a:bodyPr/>
            <a:lstStyle/>
            <a:p>
              <a:endParaRPr lang="en-US"/>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5649678" y="4387017"/>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n-US"/>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7280496" y="5571746"/>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n-US"/>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6314084" y="6756474"/>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en-US"/>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4" name="Freeform 14"/>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5503826" y="4344516"/>
            <a:ext cx="4799297" cy="1214070"/>
          </a:xfrm>
          <a:prstGeom prst="rect">
            <a:avLst/>
          </a:prstGeom>
        </p:spPr>
        <p:txBody>
          <a:bodyPr lIns="0" tIns="0" rIns="0" bIns="0" rtlCol="0" anchor="t">
            <a:spAutoFit/>
          </a:bodyPr>
          <a:lstStyle/>
          <a:p>
            <a:pPr algn="ctr">
              <a:lnSpc>
                <a:spcPts val="4909"/>
              </a:lnSpc>
            </a:pPr>
            <a:r>
              <a:rPr lang="en-US" sz="3557">
                <a:solidFill>
                  <a:srgbClr val="051D40"/>
                </a:solidFill>
                <a:latin typeface="DM Sans Bold"/>
                <a:ea typeface="DM Sans Bold"/>
                <a:cs typeface="DM Sans Bold"/>
                <a:sym typeface="DM Sans Bold"/>
              </a:rPr>
              <a:t>Loan </a:t>
            </a:r>
          </a:p>
          <a:p>
            <a:pPr marL="0" lvl="0" indent="0" algn="ctr">
              <a:lnSpc>
                <a:spcPts val="4909"/>
              </a:lnSpc>
              <a:spcBef>
                <a:spcPct val="0"/>
              </a:spcBef>
            </a:pPr>
            <a:r>
              <a:rPr lang="en-US" sz="3557">
                <a:solidFill>
                  <a:srgbClr val="051D40"/>
                </a:solidFill>
                <a:latin typeface="DM Sans Bold"/>
                <a:ea typeface="DM Sans Bold"/>
                <a:cs typeface="DM Sans Bold"/>
                <a:sym typeface="DM Sans Bold"/>
              </a:rPr>
              <a:t>Performance</a:t>
            </a:r>
          </a:p>
        </p:txBody>
      </p:sp>
      <p:sp>
        <p:nvSpPr>
          <p:cNvPr id="17" name="TextBox 17"/>
          <p:cNvSpPr txBox="1"/>
          <p:nvPr/>
        </p:nvSpPr>
        <p:spPr>
          <a:xfrm>
            <a:off x="5929987" y="3154664"/>
            <a:ext cx="5512260" cy="1097103"/>
          </a:xfrm>
          <a:prstGeom prst="rect">
            <a:avLst/>
          </a:prstGeom>
        </p:spPr>
        <p:txBody>
          <a:bodyPr lIns="0" tIns="0" rIns="0" bIns="0" rtlCol="0" anchor="t">
            <a:spAutoFit/>
          </a:bodyPr>
          <a:lstStyle/>
          <a:p>
            <a:pPr algn="ctr">
              <a:lnSpc>
                <a:spcPts val="4495"/>
              </a:lnSpc>
            </a:pPr>
            <a:r>
              <a:rPr lang="en-US" sz="3257">
                <a:solidFill>
                  <a:srgbClr val="FFFFFF"/>
                </a:solidFill>
                <a:latin typeface="DM Sans Bold"/>
                <a:ea typeface="DM Sans Bold"/>
                <a:cs typeface="DM Sans Bold"/>
                <a:sym typeface="DM Sans Bold"/>
              </a:rPr>
              <a:t>Customer </a:t>
            </a:r>
          </a:p>
          <a:p>
            <a:pPr marL="0" lvl="0" indent="0" algn="ctr">
              <a:lnSpc>
                <a:spcPts val="4495"/>
              </a:lnSpc>
              <a:spcBef>
                <a:spcPct val="0"/>
              </a:spcBef>
            </a:pPr>
            <a:r>
              <a:rPr lang="en-US" sz="3257">
                <a:solidFill>
                  <a:srgbClr val="FFFFFF"/>
                </a:solidFill>
                <a:latin typeface="DM Sans Bold"/>
                <a:ea typeface="DM Sans Bold"/>
                <a:cs typeface="DM Sans Bold"/>
                <a:sym typeface="DM Sans Bold"/>
              </a:rPr>
              <a:t>Segmentation</a:t>
            </a:r>
          </a:p>
        </p:txBody>
      </p:sp>
      <p:sp>
        <p:nvSpPr>
          <p:cNvPr id="18" name="TextBox 18"/>
          <p:cNvSpPr txBox="1"/>
          <p:nvPr/>
        </p:nvSpPr>
        <p:spPr>
          <a:xfrm>
            <a:off x="11015966" y="2954133"/>
            <a:ext cx="6210469" cy="2359620"/>
          </a:xfrm>
          <a:prstGeom prst="rect">
            <a:avLst/>
          </a:prstGeom>
        </p:spPr>
        <p:txBody>
          <a:bodyPr lIns="0" tIns="0" rIns="0" bIns="0" rtlCol="0" anchor="t">
            <a:spAutoFit/>
          </a:bodyPr>
          <a:lstStyle/>
          <a:p>
            <a:pPr marL="338830" lvl="1" indent="-169415" algn="l">
              <a:lnSpc>
                <a:spcPts val="1977"/>
              </a:lnSpc>
              <a:buFont typeface="Arial"/>
              <a:buChar char="•"/>
            </a:pPr>
            <a:r>
              <a:rPr lang="en-US" sz="2000" dirty="0">
                <a:solidFill>
                  <a:srgbClr val="FFFFFF"/>
                </a:solidFill>
                <a:latin typeface="DM Sans"/>
                <a:ea typeface="DM Sans"/>
                <a:cs typeface="DM Sans"/>
                <a:sym typeface="DM Sans"/>
              </a:rPr>
              <a:t>Significant variations were found in account balances across different age groups. Younger customers typically have lower balances, indicating potential areas for targeted financial products.</a:t>
            </a:r>
          </a:p>
          <a:p>
            <a:pPr marL="338830" lvl="1" indent="-169415" algn="l">
              <a:lnSpc>
                <a:spcPts val="1977"/>
              </a:lnSpc>
              <a:buFont typeface="Arial"/>
              <a:buChar char="•"/>
            </a:pPr>
            <a:r>
              <a:rPr lang="en-US" sz="2000" dirty="0">
                <a:solidFill>
                  <a:srgbClr val="FFFFFF"/>
                </a:solidFill>
                <a:latin typeface="DM Sans"/>
                <a:ea typeface="DM Sans"/>
                <a:cs typeface="DM Sans"/>
                <a:sym typeface="DM Sans"/>
              </a:rPr>
              <a:t>Credit scores vary significantly with employment status, with employed individuals generally having higher credit scores, suggesting lower risk.</a:t>
            </a:r>
          </a:p>
          <a:p>
            <a:pPr marL="0" lvl="0" indent="0" algn="l">
              <a:lnSpc>
                <a:spcPts val="2355"/>
              </a:lnSpc>
            </a:pPr>
            <a:endParaRPr lang="en-US" sz="2000" dirty="0">
              <a:solidFill>
                <a:srgbClr val="FFFFFF"/>
              </a:solidFill>
              <a:latin typeface="DM Sans"/>
              <a:ea typeface="DM Sans"/>
              <a:cs typeface="DM Sans"/>
              <a:sym typeface="DM Sans"/>
            </a:endParaRPr>
          </a:p>
        </p:txBody>
      </p:sp>
      <p:sp>
        <p:nvSpPr>
          <p:cNvPr id="19" name="TextBox 19"/>
          <p:cNvSpPr txBox="1"/>
          <p:nvPr/>
        </p:nvSpPr>
        <p:spPr>
          <a:xfrm>
            <a:off x="7978460" y="5533646"/>
            <a:ext cx="2640955" cy="1203856"/>
          </a:xfrm>
          <a:prstGeom prst="rect">
            <a:avLst/>
          </a:prstGeom>
        </p:spPr>
        <p:txBody>
          <a:bodyPr lIns="0" tIns="0" rIns="0" bIns="0" rtlCol="0" anchor="t">
            <a:spAutoFit/>
          </a:bodyPr>
          <a:lstStyle/>
          <a:p>
            <a:pPr algn="ctr">
              <a:lnSpc>
                <a:spcPts val="4771"/>
              </a:lnSpc>
            </a:pPr>
            <a:r>
              <a:rPr lang="en-US" sz="3457" dirty="0">
                <a:solidFill>
                  <a:srgbClr val="FFFFFF"/>
                </a:solidFill>
                <a:latin typeface="DM Sans Bold"/>
                <a:ea typeface="DM Sans Bold"/>
                <a:cs typeface="DM Sans Bold"/>
                <a:sym typeface="DM Sans Bold"/>
              </a:rPr>
              <a:t>Transaction</a:t>
            </a:r>
          </a:p>
          <a:p>
            <a:pPr algn="ctr">
              <a:lnSpc>
                <a:spcPts val="4771"/>
              </a:lnSpc>
              <a:spcBef>
                <a:spcPct val="0"/>
              </a:spcBef>
            </a:pPr>
            <a:r>
              <a:rPr lang="en-US" sz="3457" dirty="0">
                <a:solidFill>
                  <a:srgbClr val="FFFFFF"/>
                </a:solidFill>
                <a:latin typeface="DM Sans Bold"/>
                <a:ea typeface="DM Sans Bold"/>
                <a:cs typeface="DM Sans Bold"/>
                <a:sym typeface="DM Sans Bold"/>
              </a:rPr>
              <a:t> Analysis</a:t>
            </a:r>
          </a:p>
        </p:txBody>
      </p:sp>
      <p:sp>
        <p:nvSpPr>
          <p:cNvPr id="20" name="TextBox 20"/>
          <p:cNvSpPr txBox="1"/>
          <p:nvPr/>
        </p:nvSpPr>
        <p:spPr>
          <a:xfrm>
            <a:off x="4953306" y="9189081"/>
            <a:ext cx="6442732" cy="1536396"/>
          </a:xfrm>
          <a:prstGeom prst="rect">
            <a:avLst/>
          </a:prstGeom>
        </p:spPr>
        <p:txBody>
          <a:bodyPr lIns="0" tIns="0" rIns="0" bIns="0" rtlCol="0" anchor="t">
            <a:spAutoFit/>
          </a:bodyPr>
          <a:lstStyle/>
          <a:p>
            <a:pPr algn="ctr">
              <a:lnSpc>
                <a:spcPts val="3667"/>
              </a:lnSpc>
            </a:pPr>
            <a:r>
              <a:rPr lang="en-US" sz="2657" dirty="0">
                <a:solidFill>
                  <a:srgbClr val="051D40"/>
                </a:solidFill>
                <a:latin typeface="DM Sans Bold"/>
                <a:ea typeface="DM Sans Bold"/>
                <a:cs typeface="DM Sans Bold"/>
                <a:sym typeface="DM Sans Bold"/>
              </a:rPr>
              <a:t> Demographics and</a:t>
            </a:r>
          </a:p>
          <a:p>
            <a:pPr algn="ctr">
              <a:lnSpc>
                <a:spcPts val="3667"/>
              </a:lnSpc>
            </a:pPr>
            <a:r>
              <a:rPr lang="en-US" sz="2657" dirty="0">
                <a:solidFill>
                  <a:srgbClr val="051D40"/>
                </a:solidFill>
                <a:latin typeface="DM Sans Bold"/>
                <a:ea typeface="DM Sans Bold"/>
                <a:cs typeface="DM Sans Bold"/>
                <a:sym typeface="DM Sans Bold"/>
              </a:rPr>
              <a:t>Financial Behavior</a:t>
            </a:r>
          </a:p>
          <a:p>
            <a:pPr marL="0" lvl="0" indent="0" algn="ctr">
              <a:lnSpc>
                <a:spcPts val="5185"/>
              </a:lnSpc>
              <a:spcBef>
                <a:spcPct val="0"/>
              </a:spcBef>
            </a:pPr>
            <a:endParaRPr lang="en-US" sz="2657" dirty="0">
              <a:solidFill>
                <a:srgbClr val="051D40"/>
              </a:solidFill>
              <a:latin typeface="DM Sans Bold"/>
              <a:ea typeface="DM Sans Bold"/>
              <a:cs typeface="DM Sans Bold"/>
              <a:sym typeface="DM Sans Bold"/>
            </a:endParaRPr>
          </a:p>
        </p:txBody>
      </p:sp>
      <p:sp>
        <p:nvSpPr>
          <p:cNvPr id="21" name="TextBox 21"/>
          <p:cNvSpPr txBox="1"/>
          <p:nvPr/>
        </p:nvSpPr>
        <p:spPr>
          <a:xfrm>
            <a:off x="6634934" y="6749043"/>
            <a:ext cx="3984481" cy="1142442"/>
          </a:xfrm>
          <a:prstGeom prst="rect">
            <a:avLst/>
          </a:prstGeom>
        </p:spPr>
        <p:txBody>
          <a:bodyPr lIns="0" tIns="0" rIns="0" bIns="0" rtlCol="0" anchor="t">
            <a:spAutoFit/>
          </a:bodyPr>
          <a:lstStyle/>
          <a:p>
            <a:pPr algn="ctr">
              <a:lnSpc>
                <a:spcPts val="4633"/>
              </a:lnSpc>
            </a:pPr>
            <a:r>
              <a:rPr lang="en-US" sz="3357">
                <a:solidFill>
                  <a:srgbClr val="051D40"/>
                </a:solidFill>
                <a:latin typeface="DM Sans Bold"/>
                <a:ea typeface="DM Sans Bold"/>
                <a:cs typeface="DM Sans Bold"/>
                <a:sym typeface="DM Sans Bold"/>
              </a:rPr>
              <a:t>Geographical</a:t>
            </a:r>
          </a:p>
          <a:p>
            <a:pPr algn="ctr">
              <a:lnSpc>
                <a:spcPts val="4633"/>
              </a:lnSpc>
              <a:spcBef>
                <a:spcPct val="0"/>
              </a:spcBef>
            </a:pPr>
            <a:r>
              <a:rPr lang="en-US" sz="3357">
                <a:solidFill>
                  <a:srgbClr val="051D40"/>
                </a:solidFill>
                <a:latin typeface="DM Sans Bold"/>
                <a:ea typeface="DM Sans Bold"/>
                <a:cs typeface="DM Sans Bold"/>
                <a:sym typeface="DM Sans Bold"/>
              </a:rPr>
              <a:t>Insights</a:t>
            </a:r>
          </a:p>
        </p:txBody>
      </p:sp>
      <p:sp>
        <p:nvSpPr>
          <p:cNvPr id="22" name="TextBox 22"/>
          <p:cNvSpPr txBox="1"/>
          <p:nvPr/>
        </p:nvSpPr>
        <p:spPr>
          <a:xfrm>
            <a:off x="96174" y="3871380"/>
            <a:ext cx="5412407" cy="2317494"/>
          </a:xfrm>
          <a:prstGeom prst="rect">
            <a:avLst/>
          </a:prstGeom>
        </p:spPr>
        <p:txBody>
          <a:bodyPr lIns="0" tIns="0" rIns="0" bIns="0" rtlCol="0" anchor="t">
            <a:spAutoFit/>
          </a:bodyPr>
          <a:lstStyle/>
          <a:p>
            <a:pPr marL="338828" lvl="1" indent="-169414" algn="just">
              <a:lnSpc>
                <a:spcPts val="1977"/>
              </a:lnSpc>
              <a:buFont typeface="Arial"/>
              <a:buChar char="•"/>
            </a:pPr>
            <a:r>
              <a:rPr lang="en-US" sz="2000" dirty="0">
                <a:solidFill>
                  <a:srgbClr val="FFFFFF"/>
                </a:solidFill>
                <a:latin typeface="DM Sans"/>
                <a:ea typeface="DM Sans"/>
                <a:cs typeface="DM Sans"/>
                <a:sym typeface="DM Sans"/>
              </a:rPr>
              <a:t>Branches in regions with lower average incomes tend to have higher default rates, highlighting the need for improved credit risk assessment in these areas.</a:t>
            </a:r>
          </a:p>
          <a:p>
            <a:pPr marL="338828" lvl="1" indent="-169414" algn="just">
              <a:lnSpc>
                <a:spcPts val="1977"/>
              </a:lnSpc>
              <a:buFont typeface="Arial"/>
              <a:buChar char="•"/>
            </a:pPr>
            <a:r>
              <a:rPr lang="en-US" sz="2000" dirty="0">
                <a:solidFill>
                  <a:srgbClr val="FFFFFF"/>
                </a:solidFill>
                <a:latin typeface="DM Sans"/>
                <a:ea typeface="DM Sans"/>
                <a:cs typeface="DM Sans"/>
                <a:sym typeface="DM Sans"/>
              </a:rPr>
              <a:t>Customers with lower credit scores are more prone to defaulting on loans, emphasizing the importance of close credit score monitoring.</a:t>
            </a:r>
          </a:p>
          <a:p>
            <a:pPr marL="0" lvl="0" indent="0" algn="just">
              <a:lnSpc>
                <a:spcPts val="1977"/>
              </a:lnSpc>
            </a:pPr>
            <a:endParaRPr lang="en-US" sz="2000" dirty="0">
              <a:solidFill>
                <a:srgbClr val="FFFFFF"/>
              </a:solidFill>
              <a:latin typeface="DM Sans"/>
              <a:ea typeface="DM Sans"/>
              <a:cs typeface="DM Sans"/>
              <a:sym typeface="DM Sans"/>
            </a:endParaRPr>
          </a:p>
        </p:txBody>
      </p:sp>
      <p:sp>
        <p:nvSpPr>
          <p:cNvPr id="23" name="TextBox 23"/>
          <p:cNvSpPr txBox="1"/>
          <p:nvPr/>
        </p:nvSpPr>
        <p:spPr>
          <a:xfrm>
            <a:off x="11619603" y="5793682"/>
            <a:ext cx="6250555" cy="1977657"/>
          </a:xfrm>
          <a:prstGeom prst="rect">
            <a:avLst/>
          </a:prstGeom>
        </p:spPr>
        <p:txBody>
          <a:bodyPr lIns="0" tIns="0" rIns="0" bIns="0" rtlCol="0" anchor="t">
            <a:spAutoFit/>
          </a:bodyPr>
          <a:lstStyle/>
          <a:p>
            <a:pPr marL="382009" lvl="1" indent="-191004" algn="l">
              <a:lnSpc>
                <a:spcPts val="2229"/>
              </a:lnSpc>
              <a:buFont typeface="Arial"/>
              <a:buChar char="•"/>
            </a:pPr>
            <a:r>
              <a:rPr lang="en-US" sz="2000" dirty="0">
                <a:solidFill>
                  <a:srgbClr val="FFFFFF"/>
                </a:solidFill>
                <a:latin typeface="DM Sans"/>
                <a:ea typeface="DM Sans"/>
                <a:cs typeface="DM Sans"/>
                <a:sym typeface="DM Sans"/>
              </a:rPr>
              <a:t>Peak transaction times were identified between 12 PM and 3 PM, with digital transactions being the most common.</a:t>
            </a:r>
          </a:p>
          <a:p>
            <a:pPr marL="382009" lvl="1" indent="-191004" algn="l">
              <a:lnSpc>
                <a:spcPts val="2229"/>
              </a:lnSpc>
              <a:buFont typeface="Arial"/>
              <a:buChar char="•"/>
            </a:pPr>
            <a:r>
              <a:rPr lang="en-US" sz="2000" dirty="0">
                <a:solidFill>
                  <a:srgbClr val="FFFFFF"/>
                </a:solidFill>
                <a:latin typeface="DM Sans"/>
                <a:ea typeface="DM Sans"/>
                <a:cs typeface="DM Sans"/>
                <a:sym typeface="DM Sans"/>
              </a:rPr>
              <a:t>Savings accounts displayed the highest transaction volume, suggesting a focus area for promotional activities.</a:t>
            </a:r>
          </a:p>
          <a:p>
            <a:pPr marL="0" lvl="0" indent="0" algn="l">
              <a:lnSpc>
                <a:spcPts val="2229"/>
              </a:lnSpc>
            </a:pPr>
            <a:endParaRPr lang="en-US" sz="2000" dirty="0">
              <a:solidFill>
                <a:srgbClr val="FFFFFF"/>
              </a:solidFill>
              <a:latin typeface="DM Sans"/>
              <a:ea typeface="DM Sans"/>
              <a:cs typeface="DM Sans"/>
              <a:sym typeface="DM Sans"/>
            </a:endParaRPr>
          </a:p>
        </p:txBody>
      </p:sp>
      <p:sp>
        <p:nvSpPr>
          <p:cNvPr id="24" name="TextBox 24"/>
          <p:cNvSpPr txBox="1"/>
          <p:nvPr/>
        </p:nvSpPr>
        <p:spPr>
          <a:xfrm>
            <a:off x="360872" y="6702087"/>
            <a:ext cx="5412407" cy="1838196"/>
          </a:xfrm>
          <a:prstGeom prst="rect">
            <a:avLst/>
          </a:prstGeom>
        </p:spPr>
        <p:txBody>
          <a:bodyPr lIns="0" tIns="0" rIns="0" bIns="0" rtlCol="0" anchor="t">
            <a:spAutoFit/>
          </a:bodyPr>
          <a:lstStyle/>
          <a:p>
            <a:pPr marL="403596" lvl="1" indent="-201798" algn="just">
              <a:lnSpc>
                <a:spcPts val="2355"/>
              </a:lnSpc>
              <a:buFont typeface="Arial"/>
              <a:buChar char="•"/>
            </a:pPr>
            <a:r>
              <a:rPr lang="en-US" sz="2000" dirty="0">
                <a:solidFill>
                  <a:srgbClr val="FFFFFF"/>
                </a:solidFill>
                <a:latin typeface="DM Sans"/>
                <a:ea typeface="DM Sans"/>
                <a:cs typeface="DM Sans"/>
                <a:sym typeface="DM Sans"/>
              </a:rPr>
              <a:t>Urban areas generally have higher average account balances, while rural regions show higher loan default rates, indicating potential for regional marketing and credit strategies.</a:t>
            </a:r>
          </a:p>
          <a:p>
            <a:pPr marL="0" lvl="0" indent="0" algn="just">
              <a:lnSpc>
                <a:spcPts val="2355"/>
              </a:lnSpc>
            </a:pPr>
            <a:endParaRPr lang="en-US" sz="1869" dirty="0">
              <a:solidFill>
                <a:srgbClr val="FFFFFF"/>
              </a:solidFill>
              <a:latin typeface="DM Sans"/>
              <a:ea typeface="DM Sans"/>
              <a:cs typeface="DM Sans"/>
              <a:sym typeface="DM Sans"/>
            </a:endParaRPr>
          </a:p>
        </p:txBody>
      </p:sp>
      <p:sp>
        <p:nvSpPr>
          <p:cNvPr id="25" name="TextBox 25"/>
          <p:cNvSpPr txBox="1"/>
          <p:nvPr/>
        </p:nvSpPr>
        <p:spPr>
          <a:xfrm>
            <a:off x="517580" y="953883"/>
            <a:ext cx="10603968" cy="904875"/>
          </a:xfrm>
          <a:prstGeom prst="rect">
            <a:avLst/>
          </a:prstGeom>
        </p:spPr>
        <p:txBody>
          <a:bodyPr lIns="0" tIns="0" rIns="0" bIns="0" rtlCol="0" anchor="t">
            <a:spAutoFit/>
          </a:bodyPr>
          <a:lstStyle/>
          <a:p>
            <a:pPr marL="0" lvl="0" indent="0" algn="l">
              <a:lnSpc>
                <a:spcPts val="7042"/>
              </a:lnSpc>
              <a:spcBef>
                <a:spcPct val="0"/>
              </a:spcBef>
            </a:pPr>
            <a:r>
              <a:rPr lang="en-US" sz="5868">
                <a:solidFill>
                  <a:srgbClr val="FFFFFF"/>
                </a:solidFill>
                <a:latin typeface="Now Bold"/>
                <a:ea typeface="Now Bold"/>
                <a:cs typeface="Now Bold"/>
                <a:sym typeface="Now Bold"/>
              </a:rPr>
              <a:t>5. ANALYSIS AND FINDINGS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96909" y="339937"/>
            <a:ext cx="949722" cy="949722"/>
          </a:xfrm>
          <a:custGeom>
            <a:avLst/>
            <a:gdLst/>
            <a:ahLst/>
            <a:cxnLst/>
            <a:rect l="l" t="t" r="r" b="b"/>
            <a:pathLst>
              <a:path w="949722" h="949722">
                <a:moveTo>
                  <a:pt x="0" y="0"/>
                </a:moveTo>
                <a:lnTo>
                  <a:pt x="949721" y="0"/>
                </a:lnTo>
                <a:lnTo>
                  <a:pt x="949721" y="949722"/>
                </a:lnTo>
                <a:lnTo>
                  <a:pt x="0" y="9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94636" y="1511260"/>
            <a:ext cx="14788588" cy="8362004"/>
          </a:xfrm>
          <a:custGeom>
            <a:avLst/>
            <a:gdLst/>
            <a:ahLst/>
            <a:cxnLst/>
            <a:rect l="l" t="t" r="r" b="b"/>
            <a:pathLst>
              <a:path w="14788588" h="8362004">
                <a:moveTo>
                  <a:pt x="0" y="0"/>
                </a:moveTo>
                <a:lnTo>
                  <a:pt x="14788588" y="0"/>
                </a:lnTo>
                <a:lnTo>
                  <a:pt x="14788588" y="8362004"/>
                </a:lnTo>
                <a:lnTo>
                  <a:pt x="0" y="8362004"/>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276216" y="330412"/>
            <a:ext cx="4796714" cy="990600"/>
          </a:xfrm>
          <a:prstGeom prst="rect">
            <a:avLst/>
          </a:prstGeom>
        </p:spPr>
        <p:txBody>
          <a:bodyPr lIns="0" tIns="0" rIns="0" bIns="0" rtlCol="0" anchor="t">
            <a:spAutoFit/>
          </a:bodyPr>
          <a:lstStyle/>
          <a:p>
            <a:pPr marL="0" lvl="0" indent="0" algn="l">
              <a:lnSpc>
                <a:spcPts val="7711"/>
              </a:lnSpc>
              <a:spcBef>
                <a:spcPct val="0"/>
              </a:spcBef>
            </a:pPr>
            <a:r>
              <a:rPr lang="en-US" sz="6426">
                <a:solidFill>
                  <a:srgbClr val="FFFFFF"/>
                </a:solidFill>
                <a:latin typeface="Now Bold"/>
                <a:ea typeface="Now Bold"/>
                <a:cs typeface="Now Bold"/>
                <a:sym typeface="Now Bold"/>
              </a:rPr>
              <a:t>Dashboard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96909" y="339937"/>
            <a:ext cx="949722" cy="949722"/>
          </a:xfrm>
          <a:custGeom>
            <a:avLst/>
            <a:gdLst/>
            <a:ahLst/>
            <a:cxnLst/>
            <a:rect l="l" t="t" r="r" b="b"/>
            <a:pathLst>
              <a:path w="949722" h="949722">
                <a:moveTo>
                  <a:pt x="0" y="0"/>
                </a:moveTo>
                <a:lnTo>
                  <a:pt x="949721" y="0"/>
                </a:lnTo>
                <a:lnTo>
                  <a:pt x="949721" y="949722"/>
                </a:lnTo>
                <a:lnTo>
                  <a:pt x="0" y="9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763883" y="1513289"/>
            <a:ext cx="14760235" cy="8316873"/>
          </a:xfrm>
          <a:custGeom>
            <a:avLst/>
            <a:gdLst/>
            <a:ahLst/>
            <a:cxnLst/>
            <a:rect l="l" t="t" r="r" b="b"/>
            <a:pathLst>
              <a:path w="14760235" h="8316873">
                <a:moveTo>
                  <a:pt x="0" y="0"/>
                </a:moveTo>
                <a:lnTo>
                  <a:pt x="14760234" y="0"/>
                </a:lnTo>
                <a:lnTo>
                  <a:pt x="14760234" y="8316873"/>
                </a:lnTo>
                <a:lnTo>
                  <a:pt x="0" y="8316873"/>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276216" y="330412"/>
            <a:ext cx="4796714" cy="990600"/>
          </a:xfrm>
          <a:prstGeom prst="rect">
            <a:avLst/>
          </a:prstGeom>
        </p:spPr>
        <p:txBody>
          <a:bodyPr lIns="0" tIns="0" rIns="0" bIns="0" rtlCol="0" anchor="t">
            <a:spAutoFit/>
          </a:bodyPr>
          <a:lstStyle/>
          <a:p>
            <a:pPr marL="0" lvl="0" indent="0" algn="l">
              <a:lnSpc>
                <a:spcPts val="7711"/>
              </a:lnSpc>
              <a:spcBef>
                <a:spcPct val="0"/>
              </a:spcBef>
            </a:pPr>
            <a:r>
              <a:rPr lang="en-US" sz="6426">
                <a:solidFill>
                  <a:srgbClr val="FFFFFF"/>
                </a:solidFill>
                <a:latin typeface="Now Bold"/>
                <a:ea typeface="Now Bold"/>
                <a:cs typeface="Now Bold"/>
                <a:sym typeface="Now Bold"/>
              </a:rPr>
              <a:t>Dashboard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99382" y="-54747"/>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r="-28012"/>
              </a:stretch>
            </a:blipFill>
          </p:spPr>
          <p:txBody>
            <a:bodyPr/>
            <a:lstStyle/>
            <a:p>
              <a:endParaRPr lang="en-US"/>
            </a:p>
          </p:txBody>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620324" y="2741036"/>
            <a:ext cx="4308116" cy="552450"/>
          </a:xfrm>
          <a:prstGeom prst="rect">
            <a:avLst/>
          </a:prstGeom>
        </p:spPr>
        <p:txBody>
          <a:bodyPr lIns="0" tIns="0" rIns="0" bIns="0" rtlCol="0" anchor="t">
            <a:spAutoFit/>
          </a:bodyPr>
          <a:lstStyle/>
          <a:p>
            <a:pPr marL="782151" lvl="1" indent="-391076" algn="l">
              <a:lnSpc>
                <a:spcPts val="4347"/>
              </a:lnSpc>
              <a:buFont typeface="Arial"/>
              <a:buChar char="•"/>
            </a:pPr>
            <a:r>
              <a:rPr lang="en-US" sz="3622">
                <a:solidFill>
                  <a:srgbClr val="F1945B"/>
                </a:solidFill>
                <a:latin typeface="Now Bold"/>
                <a:ea typeface="Now Bold"/>
                <a:cs typeface="Now Bold"/>
                <a:sym typeface="Now Bold"/>
              </a:rPr>
              <a:t>VALIDATION</a:t>
            </a:r>
          </a:p>
        </p:txBody>
      </p:sp>
      <p:grpSp>
        <p:nvGrpSpPr>
          <p:cNvPr id="7" name="Group 7"/>
          <p:cNvGrpSpPr/>
          <p:nvPr/>
        </p:nvGrpSpPr>
        <p:grpSpPr>
          <a:xfrm>
            <a:off x="-1543050" y="-54747"/>
            <a:ext cx="2760734" cy="10341747"/>
            <a:chOff x="0" y="0"/>
            <a:chExt cx="727107" cy="2723752"/>
          </a:xfrm>
        </p:grpSpPr>
        <p:sp>
          <p:nvSpPr>
            <p:cNvPr id="8" name="Freeform 8"/>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en-US"/>
            </a:p>
          </p:txBody>
        </p:sp>
        <p:sp>
          <p:nvSpPr>
            <p:cNvPr id="9" name="TextBox 9"/>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10" name="TextBox 10"/>
          <p:cNvSpPr txBox="1"/>
          <p:nvPr/>
        </p:nvSpPr>
        <p:spPr>
          <a:xfrm>
            <a:off x="2665443" y="597726"/>
            <a:ext cx="6235170" cy="1676400"/>
          </a:xfrm>
          <a:prstGeom prst="rect">
            <a:avLst/>
          </a:prstGeom>
        </p:spPr>
        <p:txBody>
          <a:bodyPr lIns="0" tIns="0" rIns="0" bIns="0" rtlCol="0" anchor="t">
            <a:spAutoFit/>
          </a:bodyPr>
          <a:lstStyle/>
          <a:p>
            <a:pPr marL="0" lvl="0" indent="0" algn="ctr">
              <a:lnSpc>
                <a:spcPts val="6564"/>
              </a:lnSpc>
              <a:spcBef>
                <a:spcPct val="0"/>
              </a:spcBef>
            </a:pPr>
            <a:r>
              <a:rPr lang="en-US" sz="5470">
                <a:solidFill>
                  <a:srgbClr val="FFFFFF"/>
                </a:solidFill>
                <a:latin typeface="Now Bold"/>
                <a:ea typeface="Now Bold"/>
                <a:cs typeface="Now Bold"/>
                <a:sym typeface="Now Bold"/>
              </a:rPr>
              <a:t>FINAL CHECK AND VALIDATION</a:t>
            </a:r>
          </a:p>
        </p:txBody>
      </p:sp>
      <p:sp>
        <p:nvSpPr>
          <p:cNvPr id="11" name="TextBox 11"/>
          <p:cNvSpPr txBox="1"/>
          <p:nvPr/>
        </p:nvSpPr>
        <p:spPr>
          <a:xfrm>
            <a:off x="2055667" y="3404859"/>
            <a:ext cx="8005731" cy="2886394"/>
          </a:xfrm>
          <a:prstGeom prst="rect">
            <a:avLst/>
          </a:prstGeom>
        </p:spPr>
        <p:txBody>
          <a:bodyPr lIns="0" tIns="0" rIns="0" bIns="0" rtlCol="0" anchor="t">
            <a:spAutoFit/>
          </a:bodyPr>
          <a:lstStyle/>
          <a:p>
            <a:pPr marL="0" lvl="0" indent="0" algn="l">
              <a:lnSpc>
                <a:spcPts val="2855"/>
              </a:lnSpc>
              <a:spcBef>
                <a:spcPct val="0"/>
              </a:spcBef>
            </a:pPr>
            <a:r>
              <a:rPr lang="en-US" sz="2069">
                <a:solidFill>
                  <a:srgbClr val="FFFFFF"/>
                </a:solidFill>
                <a:latin typeface="DM Sans"/>
                <a:ea typeface="DM Sans"/>
                <a:cs typeface="DM Sans"/>
                <a:sym typeface="DM Sans"/>
              </a:rPr>
              <a:t>Final Datas</a:t>
            </a:r>
            <a:r>
              <a:rPr lang="en-US" sz="2069" u="none" strike="noStrike">
                <a:solidFill>
                  <a:srgbClr val="FFFFFF"/>
                </a:solidFill>
                <a:latin typeface="DM Sans"/>
                <a:ea typeface="DM Sans"/>
                <a:cs typeface="DM Sans"/>
                <a:sym typeface="DM Sans"/>
              </a:rPr>
              <a:t>et Review: The cleaned dataset (finance_cleaned.xlsx) underwent a comprehensive validation process to ensure its integrity. This included:</a:t>
            </a:r>
          </a:p>
          <a:p>
            <a:pPr marL="446775" lvl="1" indent="-223388" algn="l">
              <a:lnSpc>
                <a:spcPts val="2855"/>
              </a:lnSpc>
              <a:spcBef>
                <a:spcPct val="0"/>
              </a:spcBef>
              <a:buFont typeface="Arial"/>
              <a:buChar char="•"/>
            </a:pPr>
            <a:r>
              <a:rPr lang="en-US" sz="2069" u="none" strike="noStrike">
                <a:solidFill>
                  <a:srgbClr val="39B54A"/>
                </a:solidFill>
                <a:latin typeface="DM Sans"/>
                <a:ea typeface="DM Sans"/>
                <a:cs typeface="DM Sans"/>
                <a:sym typeface="DM Sans"/>
              </a:rPr>
              <a:t>Rechecking</a:t>
            </a:r>
            <a:r>
              <a:rPr lang="en-US" sz="2069" u="none" strike="noStrike">
                <a:solidFill>
                  <a:srgbClr val="FFFFFF"/>
                </a:solidFill>
                <a:latin typeface="DM Sans"/>
                <a:ea typeface="DM Sans"/>
                <a:cs typeface="DM Sans"/>
                <a:sym typeface="DM Sans"/>
              </a:rPr>
              <a:t> for any remaining missing values.</a:t>
            </a:r>
          </a:p>
          <a:p>
            <a:pPr marL="446775" lvl="1" indent="-223388" algn="l">
              <a:lnSpc>
                <a:spcPts val="2855"/>
              </a:lnSpc>
              <a:spcBef>
                <a:spcPct val="0"/>
              </a:spcBef>
              <a:buFont typeface="Arial"/>
              <a:buChar char="•"/>
            </a:pPr>
            <a:r>
              <a:rPr lang="en-US" sz="2069" u="none" strike="noStrike">
                <a:solidFill>
                  <a:srgbClr val="39B54A"/>
                </a:solidFill>
                <a:latin typeface="DM Sans"/>
                <a:ea typeface="DM Sans"/>
                <a:cs typeface="DM Sans"/>
                <a:sym typeface="DM Sans"/>
              </a:rPr>
              <a:t>Verifying </a:t>
            </a:r>
            <a:r>
              <a:rPr lang="en-US" sz="2069" u="none" strike="noStrike">
                <a:solidFill>
                  <a:srgbClr val="FFFFFF"/>
                </a:solidFill>
                <a:latin typeface="DM Sans"/>
                <a:ea typeface="DM Sans"/>
                <a:cs typeface="DM Sans"/>
                <a:sym typeface="DM Sans"/>
              </a:rPr>
              <a:t>that all data types were consistent and appropriate.</a:t>
            </a:r>
          </a:p>
          <a:p>
            <a:pPr marL="446775" lvl="1" indent="-223388" algn="l">
              <a:lnSpc>
                <a:spcPts val="2855"/>
              </a:lnSpc>
              <a:spcBef>
                <a:spcPct val="0"/>
              </a:spcBef>
              <a:buFont typeface="Arial"/>
              <a:buChar char="•"/>
            </a:pPr>
            <a:r>
              <a:rPr lang="en-US" sz="2069" u="none" strike="noStrike">
                <a:solidFill>
                  <a:srgbClr val="39B54A"/>
                </a:solidFill>
                <a:latin typeface="DM Sans"/>
                <a:ea typeface="DM Sans"/>
                <a:cs typeface="DM Sans"/>
                <a:sym typeface="DM Sans"/>
              </a:rPr>
              <a:t>Ensuring </a:t>
            </a:r>
            <a:r>
              <a:rPr lang="en-US" sz="2069" u="none" strike="noStrike">
                <a:solidFill>
                  <a:srgbClr val="FFFFFF"/>
                </a:solidFill>
                <a:latin typeface="DM Sans"/>
                <a:ea typeface="DM Sans"/>
                <a:cs typeface="DM Sans"/>
                <a:sym typeface="DM Sans"/>
              </a:rPr>
              <a:t>that no duplicates or significant outliers remained in the dataset</a:t>
            </a:r>
          </a:p>
          <a:p>
            <a:pPr marL="0" lvl="0" indent="0" algn="l">
              <a:lnSpc>
                <a:spcPts val="2855"/>
              </a:lnSpc>
              <a:spcBef>
                <a:spcPct val="0"/>
              </a:spcBef>
            </a:pPr>
            <a:endParaRPr lang="en-US" sz="2069" u="none" strike="noStrike">
              <a:solidFill>
                <a:srgbClr val="FFFFFF"/>
              </a:solidFill>
              <a:latin typeface="DM Sans"/>
              <a:ea typeface="DM Sans"/>
              <a:cs typeface="DM Sans"/>
              <a:sym typeface="DM Sans"/>
            </a:endParaRPr>
          </a:p>
        </p:txBody>
      </p:sp>
      <p:sp>
        <p:nvSpPr>
          <p:cNvPr id="12" name="TextBox 12"/>
          <p:cNvSpPr txBox="1"/>
          <p:nvPr/>
        </p:nvSpPr>
        <p:spPr>
          <a:xfrm>
            <a:off x="2123568" y="6948478"/>
            <a:ext cx="7937830" cy="2524444"/>
          </a:xfrm>
          <a:prstGeom prst="rect">
            <a:avLst/>
          </a:prstGeom>
        </p:spPr>
        <p:txBody>
          <a:bodyPr lIns="0" tIns="0" rIns="0" bIns="0" rtlCol="0" anchor="t">
            <a:spAutoFit/>
          </a:bodyPr>
          <a:lstStyle/>
          <a:p>
            <a:pPr marL="446775" lvl="1" indent="-223388" algn="l">
              <a:lnSpc>
                <a:spcPts val="2855"/>
              </a:lnSpc>
              <a:spcBef>
                <a:spcPct val="0"/>
              </a:spcBef>
              <a:buFont typeface="Arial"/>
              <a:buChar char="•"/>
            </a:pPr>
            <a:r>
              <a:rPr lang="en-US" sz="2069">
                <a:solidFill>
                  <a:srgbClr val="39B54A"/>
                </a:solidFill>
                <a:latin typeface="DM Sans"/>
                <a:ea typeface="DM Sans"/>
                <a:cs typeface="DM Sans"/>
                <a:sym typeface="DM Sans"/>
              </a:rPr>
              <a:t>Rand</a:t>
            </a:r>
            <a:r>
              <a:rPr lang="en-US" sz="2069" u="none" strike="noStrike">
                <a:solidFill>
                  <a:srgbClr val="39B54A"/>
                </a:solidFill>
                <a:latin typeface="DM Sans"/>
                <a:ea typeface="DM Sans"/>
                <a:cs typeface="DM Sans"/>
                <a:sym typeface="DM Sans"/>
              </a:rPr>
              <a:t>om Sampling</a:t>
            </a:r>
            <a:r>
              <a:rPr lang="en-US" sz="2069" u="none" strike="noStrike">
                <a:solidFill>
                  <a:srgbClr val="FFFFFF"/>
                </a:solidFill>
                <a:latin typeface="DM Sans"/>
                <a:ea typeface="DM Sans"/>
                <a:cs typeface="DM Sans"/>
                <a:sym typeface="DM Sans"/>
              </a:rPr>
              <a:t>: A random sample of entries was selected and cross-checked with the original data to ensure the cleaning process did not introduce any errors.</a:t>
            </a:r>
          </a:p>
          <a:p>
            <a:pPr marL="446775" lvl="1" indent="-223388" algn="l">
              <a:lnSpc>
                <a:spcPts val="2855"/>
              </a:lnSpc>
              <a:spcBef>
                <a:spcPct val="0"/>
              </a:spcBef>
              <a:buFont typeface="Arial"/>
              <a:buChar char="•"/>
            </a:pPr>
            <a:r>
              <a:rPr lang="en-US" sz="2069" u="none" strike="noStrike">
                <a:solidFill>
                  <a:srgbClr val="39B54A"/>
                </a:solidFill>
                <a:latin typeface="DM Sans"/>
                <a:ea typeface="DM Sans"/>
                <a:cs typeface="DM Sans"/>
                <a:sym typeface="DM Sans"/>
              </a:rPr>
              <a:t>Cross-Checks</a:t>
            </a:r>
            <a:r>
              <a:rPr lang="en-US" sz="2069" u="none" strike="noStrike">
                <a:solidFill>
                  <a:srgbClr val="FFFFFF"/>
                </a:solidFill>
                <a:latin typeface="DM Sans"/>
                <a:ea typeface="DM Sans"/>
                <a:cs typeface="DM Sans"/>
                <a:sym typeface="DM Sans"/>
              </a:rPr>
              <a:t>: Additional cross-checks confirmed that all changes were implemented correctly and that data integrity was maintained throughout the cleaning process.</a:t>
            </a:r>
          </a:p>
          <a:p>
            <a:pPr marL="0" lvl="0" indent="0" algn="l">
              <a:lnSpc>
                <a:spcPts val="2855"/>
              </a:lnSpc>
              <a:spcBef>
                <a:spcPct val="0"/>
              </a:spcBef>
            </a:pPr>
            <a:endParaRPr lang="en-US" sz="2069" u="none" strike="noStrike">
              <a:solidFill>
                <a:srgbClr val="FFFFFF"/>
              </a:solidFill>
              <a:latin typeface="DM Sans"/>
              <a:ea typeface="DM Sans"/>
              <a:cs typeface="DM Sans"/>
              <a:sym typeface="DM Sans"/>
            </a:endParaRPr>
          </a:p>
        </p:txBody>
      </p:sp>
      <p:sp>
        <p:nvSpPr>
          <p:cNvPr id="13" name="TextBox 13"/>
          <p:cNvSpPr txBox="1"/>
          <p:nvPr/>
        </p:nvSpPr>
        <p:spPr>
          <a:xfrm>
            <a:off x="1348340" y="6281728"/>
            <a:ext cx="6156455" cy="552450"/>
          </a:xfrm>
          <a:prstGeom prst="rect">
            <a:avLst/>
          </a:prstGeom>
        </p:spPr>
        <p:txBody>
          <a:bodyPr lIns="0" tIns="0" rIns="0" bIns="0" rtlCol="0" anchor="t">
            <a:spAutoFit/>
          </a:bodyPr>
          <a:lstStyle/>
          <a:p>
            <a:pPr marL="782151" lvl="1" indent="-391076" algn="l">
              <a:lnSpc>
                <a:spcPts val="4347"/>
              </a:lnSpc>
              <a:buFont typeface="Arial"/>
              <a:buChar char="•"/>
            </a:pPr>
            <a:r>
              <a:rPr lang="en-US" sz="3622">
                <a:solidFill>
                  <a:srgbClr val="F1945B"/>
                </a:solidFill>
                <a:latin typeface="Now Bold"/>
                <a:ea typeface="Now Bold"/>
                <a:cs typeface="Now Bold"/>
                <a:sym typeface="Now Bold"/>
              </a:rPr>
              <a:t>QUALITY ASSURANCE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5520658" y="3240029"/>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8" name="TextBox 8"/>
          <p:cNvSpPr txBox="1"/>
          <p:nvPr/>
        </p:nvSpPr>
        <p:spPr>
          <a:xfrm>
            <a:off x="6663031" y="1096574"/>
            <a:ext cx="9879016" cy="741967"/>
          </a:xfrm>
          <a:prstGeom prst="rect">
            <a:avLst/>
          </a:prstGeom>
        </p:spPr>
        <p:txBody>
          <a:bodyPr lIns="0" tIns="0" rIns="0" bIns="0" rtlCol="0" anchor="t">
            <a:spAutoFit/>
          </a:bodyPr>
          <a:lstStyle/>
          <a:p>
            <a:pPr marL="0" lvl="0" indent="0" algn="l">
              <a:lnSpc>
                <a:spcPts val="5719"/>
              </a:lnSpc>
              <a:spcBef>
                <a:spcPct val="0"/>
              </a:spcBef>
            </a:pPr>
            <a:r>
              <a:rPr lang="en-US" sz="4766">
                <a:solidFill>
                  <a:srgbClr val="FFFFFF"/>
                </a:solidFill>
                <a:latin typeface="Now Bold"/>
                <a:ea typeface="Now Bold"/>
                <a:cs typeface="Now Bold"/>
                <a:sym typeface="Now Bold"/>
              </a:rPr>
              <a:t>6. RECOMMENDATIONS</a:t>
            </a:r>
          </a:p>
        </p:txBody>
      </p:sp>
      <p:sp>
        <p:nvSpPr>
          <p:cNvPr id="9" name="TextBox 9"/>
          <p:cNvSpPr txBox="1"/>
          <p:nvPr/>
        </p:nvSpPr>
        <p:spPr>
          <a:xfrm>
            <a:off x="6830047" y="2933916"/>
            <a:ext cx="6778993" cy="555076"/>
          </a:xfrm>
          <a:prstGeom prst="rect">
            <a:avLst/>
          </a:prstGeom>
        </p:spPr>
        <p:txBody>
          <a:bodyPr lIns="0" tIns="0" rIns="0" bIns="0" rtlCol="0" anchor="t">
            <a:spAutoFit/>
          </a:bodyPr>
          <a:lstStyle/>
          <a:p>
            <a:pPr marL="0" lvl="0" indent="0" algn="l">
              <a:lnSpc>
                <a:spcPts val="4519"/>
              </a:lnSpc>
              <a:spcBef>
                <a:spcPct val="0"/>
              </a:spcBef>
            </a:pPr>
            <a:r>
              <a:rPr lang="en-US" sz="3274">
                <a:solidFill>
                  <a:srgbClr val="4BD1FB"/>
                </a:solidFill>
                <a:latin typeface="DM Sans Bold"/>
                <a:ea typeface="DM Sans Bold"/>
                <a:cs typeface="DM Sans Bold"/>
                <a:sym typeface="DM Sans Bold"/>
              </a:rPr>
              <a:t>1. Data Quality Improvement</a:t>
            </a:r>
          </a:p>
        </p:txBody>
      </p:sp>
      <p:sp>
        <p:nvSpPr>
          <p:cNvPr id="10" name="TextBox 10"/>
          <p:cNvSpPr txBox="1"/>
          <p:nvPr/>
        </p:nvSpPr>
        <p:spPr>
          <a:xfrm>
            <a:off x="6847387" y="3562737"/>
            <a:ext cx="8901649" cy="1644696"/>
          </a:xfrm>
          <a:prstGeom prst="rect">
            <a:avLst/>
          </a:prstGeom>
        </p:spPr>
        <p:txBody>
          <a:bodyPr lIns="0" tIns="0" rIns="0" bIns="0" rtlCol="0" anchor="t">
            <a:spAutoFit/>
          </a:bodyPr>
          <a:lstStyle/>
          <a:p>
            <a:pPr marL="416921" lvl="1" indent="-208461" algn="l">
              <a:lnSpc>
                <a:spcPts val="2664"/>
              </a:lnSpc>
              <a:spcBef>
                <a:spcPct val="0"/>
              </a:spcBef>
              <a:buFont typeface="Arial"/>
              <a:buChar char="•"/>
            </a:pPr>
            <a:r>
              <a:rPr lang="en-US" sz="1931">
                <a:solidFill>
                  <a:srgbClr val="FFFFFF"/>
                </a:solidFill>
                <a:latin typeface="DM Sans"/>
                <a:ea typeface="DM Sans"/>
                <a:cs typeface="DM Sans"/>
                <a:sym typeface="DM Sans"/>
              </a:rPr>
              <a:t>C</a:t>
            </a:r>
            <a:r>
              <a:rPr lang="en-US" sz="1931" u="none" strike="noStrike">
                <a:solidFill>
                  <a:srgbClr val="FFFFFF"/>
                </a:solidFill>
                <a:latin typeface="DM Sans"/>
                <a:ea typeface="DM Sans"/>
                <a:cs typeface="DM Sans"/>
                <a:sym typeface="DM Sans"/>
              </a:rPr>
              <a:t>ontinue to address missing values and correct erroneous entries in future datasets.</a:t>
            </a:r>
          </a:p>
          <a:p>
            <a:pPr marL="416921" lvl="1" indent="-208461" algn="l">
              <a:lnSpc>
                <a:spcPts val="2664"/>
              </a:lnSpc>
              <a:spcBef>
                <a:spcPct val="0"/>
              </a:spcBef>
              <a:buFont typeface="Arial"/>
              <a:buChar char="•"/>
            </a:pPr>
            <a:r>
              <a:rPr lang="en-US" sz="1931" u="none" strike="noStrike">
                <a:solidFill>
                  <a:srgbClr val="FFFFFF"/>
                </a:solidFill>
                <a:latin typeface="DM Sans"/>
                <a:ea typeface="DM Sans"/>
                <a:cs typeface="DM Sans"/>
                <a:sym typeface="DM Sans"/>
              </a:rPr>
              <a:t>Standardize data collection processes to minimize inconsistencies and errors.</a:t>
            </a:r>
          </a:p>
          <a:p>
            <a:pPr marL="0" lvl="0" indent="0" algn="l">
              <a:lnSpc>
                <a:spcPts val="2664"/>
              </a:lnSpc>
              <a:spcBef>
                <a:spcPct val="0"/>
              </a:spcBef>
            </a:pPr>
            <a:endParaRPr lang="en-US" sz="1931" u="none" strike="noStrike">
              <a:solidFill>
                <a:srgbClr val="FFFFFF"/>
              </a:solidFill>
              <a:latin typeface="DM Sans"/>
              <a:ea typeface="DM Sans"/>
              <a:cs typeface="DM Sans"/>
              <a:sym typeface="DM Sans"/>
            </a:endParaRPr>
          </a:p>
        </p:txBody>
      </p:sp>
      <p:sp>
        <p:nvSpPr>
          <p:cNvPr id="11" name="Freeform 11"/>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2" name="Group 12"/>
          <p:cNvGrpSpPr/>
          <p:nvPr/>
        </p:nvGrpSpPr>
        <p:grpSpPr>
          <a:xfrm>
            <a:off x="5520658" y="5182483"/>
            <a:ext cx="1142373" cy="11423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5" name="TextBox 15"/>
          <p:cNvSpPr txBox="1"/>
          <p:nvPr/>
        </p:nvSpPr>
        <p:spPr>
          <a:xfrm>
            <a:off x="6830047" y="4876370"/>
            <a:ext cx="4402447" cy="555076"/>
          </a:xfrm>
          <a:prstGeom prst="rect">
            <a:avLst/>
          </a:prstGeom>
        </p:spPr>
        <p:txBody>
          <a:bodyPr lIns="0" tIns="0" rIns="0" bIns="0" rtlCol="0" anchor="t">
            <a:spAutoFit/>
          </a:bodyPr>
          <a:lstStyle/>
          <a:p>
            <a:pPr algn="l">
              <a:lnSpc>
                <a:spcPts val="4519"/>
              </a:lnSpc>
              <a:spcBef>
                <a:spcPct val="0"/>
              </a:spcBef>
            </a:pPr>
            <a:r>
              <a:rPr lang="en-US" sz="3274">
                <a:solidFill>
                  <a:srgbClr val="4BD1FB"/>
                </a:solidFill>
                <a:latin typeface="DM Sans Bold"/>
                <a:ea typeface="DM Sans Bold"/>
                <a:cs typeface="DM Sans Bold"/>
                <a:sym typeface="DM Sans Bold"/>
              </a:rPr>
              <a:t>2. Strategic Actions</a:t>
            </a:r>
          </a:p>
        </p:txBody>
      </p:sp>
      <p:sp>
        <p:nvSpPr>
          <p:cNvPr id="16" name="TextBox 16"/>
          <p:cNvSpPr txBox="1"/>
          <p:nvPr/>
        </p:nvSpPr>
        <p:spPr>
          <a:xfrm>
            <a:off x="6847387" y="5505191"/>
            <a:ext cx="7458746" cy="1644696"/>
          </a:xfrm>
          <a:prstGeom prst="rect">
            <a:avLst/>
          </a:prstGeom>
        </p:spPr>
        <p:txBody>
          <a:bodyPr lIns="0" tIns="0" rIns="0" bIns="0" rtlCol="0" anchor="t">
            <a:spAutoFit/>
          </a:bodyPr>
          <a:lstStyle/>
          <a:p>
            <a:pPr marL="416921" lvl="1" indent="-208461" algn="l">
              <a:lnSpc>
                <a:spcPts val="2664"/>
              </a:lnSpc>
              <a:spcBef>
                <a:spcPct val="0"/>
              </a:spcBef>
              <a:buFont typeface="Arial"/>
              <a:buChar char="•"/>
            </a:pPr>
            <a:r>
              <a:rPr lang="en-US" sz="1931">
                <a:solidFill>
                  <a:srgbClr val="FFFFFF"/>
                </a:solidFill>
                <a:latin typeface="DM Sans"/>
                <a:ea typeface="DM Sans"/>
                <a:cs typeface="DM Sans"/>
                <a:sym typeface="DM Sans"/>
              </a:rPr>
              <a:t>Devel</a:t>
            </a:r>
            <a:r>
              <a:rPr lang="en-US" sz="1931" u="none" strike="noStrike">
                <a:solidFill>
                  <a:srgbClr val="FFFFFF"/>
                </a:solidFill>
                <a:latin typeface="DM Sans"/>
                <a:ea typeface="DM Sans"/>
                <a:cs typeface="DM Sans"/>
                <a:sym typeface="DM Sans"/>
              </a:rPr>
              <a:t>op targeted marketing campaigns based on customer segmentation, focusing on high-value age groups and regions.</a:t>
            </a:r>
          </a:p>
          <a:p>
            <a:pPr marL="416921" lvl="1" indent="-208461" algn="l">
              <a:lnSpc>
                <a:spcPts val="2664"/>
              </a:lnSpc>
              <a:spcBef>
                <a:spcPct val="0"/>
              </a:spcBef>
              <a:buFont typeface="Arial"/>
              <a:buChar char="•"/>
            </a:pPr>
            <a:r>
              <a:rPr lang="en-US" sz="1931" u="none" strike="noStrike">
                <a:solidFill>
                  <a:srgbClr val="FFFFFF"/>
                </a:solidFill>
                <a:latin typeface="DM Sans"/>
                <a:ea typeface="DM Sans"/>
                <a:cs typeface="DM Sans"/>
                <a:sym typeface="DM Sans"/>
              </a:rPr>
              <a:t>Implement stricter credit risk assessments in regions with high default rates and among lower credit score customers</a:t>
            </a:r>
          </a:p>
          <a:p>
            <a:pPr marL="0" lvl="0" indent="0" algn="l">
              <a:lnSpc>
                <a:spcPts val="2664"/>
              </a:lnSpc>
              <a:spcBef>
                <a:spcPct val="0"/>
              </a:spcBef>
            </a:pPr>
            <a:endParaRPr lang="en-US" sz="1931" u="none" strike="noStrike">
              <a:solidFill>
                <a:srgbClr val="FFFFFF"/>
              </a:solidFill>
              <a:latin typeface="DM Sans"/>
              <a:ea typeface="DM Sans"/>
              <a:cs typeface="DM Sans"/>
              <a:sym typeface="DM Sans"/>
            </a:endParaRPr>
          </a:p>
        </p:txBody>
      </p:sp>
      <p:sp>
        <p:nvSpPr>
          <p:cNvPr id="17" name="Freeform 17"/>
          <p:cNvSpPr/>
          <p:nvPr/>
        </p:nvSpPr>
        <p:spPr>
          <a:xfrm>
            <a:off x="5799040" y="543144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8" name="Group 18"/>
          <p:cNvGrpSpPr/>
          <p:nvPr/>
        </p:nvGrpSpPr>
        <p:grpSpPr>
          <a:xfrm>
            <a:off x="5520658" y="7125268"/>
            <a:ext cx="1142373" cy="114237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21" name="TextBox 21"/>
          <p:cNvSpPr txBox="1"/>
          <p:nvPr/>
        </p:nvSpPr>
        <p:spPr>
          <a:xfrm>
            <a:off x="6830047" y="6819156"/>
            <a:ext cx="4402447" cy="555076"/>
          </a:xfrm>
          <a:prstGeom prst="rect">
            <a:avLst/>
          </a:prstGeom>
        </p:spPr>
        <p:txBody>
          <a:bodyPr lIns="0" tIns="0" rIns="0" bIns="0" rtlCol="0" anchor="t">
            <a:spAutoFit/>
          </a:bodyPr>
          <a:lstStyle/>
          <a:p>
            <a:pPr algn="l">
              <a:lnSpc>
                <a:spcPts val="4519"/>
              </a:lnSpc>
              <a:spcBef>
                <a:spcPct val="0"/>
              </a:spcBef>
            </a:pPr>
            <a:r>
              <a:rPr lang="en-US" sz="3274">
                <a:solidFill>
                  <a:srgbClr val="4BD1FB"/>
                </a:solidFill>
                <a:latin typeface="DM Sans Bold"/>
                <a:ea typeface="DM Sans Bold"/>
                <a:cs typeface="DM Sans Bold"/>
                <a:sym typeface="DM Sans Bold"/>
              </a:rPr>
              <a:t>3. Future Analysis</a:t>
            </a:r>
          </a:p>
        </p:txBody>
      </p:sp>
      <p:sp>
        <p:nvSpPr>
          <p:cNvPr id="22" name="TextBox 22"/>
          <p:cNvSpPr txBox="1"/>
          <p:nvPr/>
        </p:nvSpPr>
        <p:spPr>
          <a:xfrm>
            <a:off x="6847387" y="7447977"/>
            <a:ext cx="6015843" cy="1976749"/>
          </a:xfrm>
          <a:prstGeom prst="rect">
            <a:avLst/>
          </a:prstGeom>
        </p:spPr>
        <p:txBody>
          <a:bodyPr lIns="0" tIns="0" rIns="0" bIns="0" rtlCol="0" anchor="t">
            <a:spAutoFit/>
          </a:bodyPr>
          <a:lstStyle/>
          <a:p>
            <a:pPr marL="416921" lvl="1" indent="-208461" algn="l">
              <a:lnSpc>
                <a:spcPts val="2664"/>
              </a:lnSpc>
              <a:spcBef>
                <a:spcPct val="0"/>
              </a:spcBef>
              <a:buFont typeface="Arial"/>
              <a:buChar char="•"/>
            </a:pPr>
            <a:r>
              <a:rPr lang="en-US" sz="1931">
                <a:solidFill>
                  <a:srgbClr val="FFFFFF"/>
                </a:solidFill>
                <a:latin typeface="DM Sans"/>
                <a:ea typeface="DM Sans"/>
                <a:cs typeface="DM Sans"/>
                <a:sym typeface="DM Sans"/>
              </a:rPr>
              <a:t>Cond</a:t>
            </a:r>
            <a:r>
              <a:rPr lang="en-US" sz="1931" u="none" strike="noStrike">
                <a:solidFill>
                  <a:srgbClr val="FFFFFF"/>
                </a:solidFill>
                <a:latin typeface="DM Sans"/>
                <a:ea typeface="DM Sans"/>
                <a:cs typeface="DM Sans"/>
                <a:sym typeface="DM Sans"/>
              </a:rPr>
              <a:t>uct deeper geospatial analysis to identify potential growth regions.</a:t>
            </a:r>
          </a:p>
          <a:p>
            <a:pPr marL="416921" lvl="1" indent="-208461" algn="l">
              <a:lnSpc>
                <a:spcPts val="2664"/>
              </a:lnSpc>
              <a:spcBef>
                <a:spcPct val="0"/>
              </a:spcBef>
              <a:buFont typeface="Arial"/>
              <a:buChar char="•"/>
            </a:pPr>
            <a:r>
              <a:rPr lang="en-US" sz="1931" u="none" strike="noStrike">
                <a:solidFill>
                  <a:srgbClr val="FFFFFF"/>
                </a:solidFill>
                <a:latin typeface="DM Sans"/>
                <a:ea typeface="DM Sans"/>
                <a:cs typeface="DM Sans"/>
                <a:sym typeface="DM Sans"/>
              </a:rPr>
              <a:t>Explore advanced machine learning techniques for more accurate customer segmentation and loan performance prediction.</a:t>
            </a:r>
          </a:p>
          <a:p>
            <a:pPr marL="0" lvl="0" indent="0" algn="l">
              <a:lnSpc>
                <a:spcPts val="2664"/>
              </a:lnSpc>
              <a:spcBef>
                <a:spcPct val="0"/>
              </a:spcBef>
            </a:pPr>
            <a:endParaRPr lang="en-US" sz="1931" u="none" strike="noStrike">
              <a:solidFill>
                <a:srgbClr val="FFFFFF"/>
              </a:solidFill>
              <a:latin typeface="DM Sans"/>
              <a:ea typeface="DM Sans"/>
              <a:cs typeface="DM Sans"/>
              <a:sym typeface="DM Sans"/>
            </a:endParaRPr>
          </a:p>
        </p:txBody>
      </p:sp>
      <p:sp>
        <p:nvSpPr>
          <p:cNvPr id="23" name="Freeform 23"/>
          <p:cNvSpPr/>
          <p:nvPr/>
        </p:nvSpPr>
        <p:spPr>
          <a:xfrm>
            <a:off x="5818393" y="7372606"/>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250123" y="4955187"/>
            <a:ext cx="6444800" cy="4653364"/>
          </a:xfrm>
          <a:custGeom>
            <a:avLst/>
            <a:gdLst/>
            <a:ahLst/>
            <a:cxnLst/>
            <a:rect l="l" t="t" r="r" b="b"/>
            <a:pathLst>
              <a:path w="6444800" h="4653364">
                <a:moveTo>
                  <a:pt x="0" y="0"/>
                </a:moveTo>
                <a:lnTo>
                  <a:pt x="6444800" y="0"/>
                </a:lnTo>
                <a:lnTo>
                  <a:pt x="6444800" y="4653364"/>
                </a:lnTo>
                <a:lnTo>
                  <a:pt x="0" y="465336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3917759"/>
            <a:ext cx="10596820" cy="3261103"/>
          </a:xfrm>
          <a:prstGeom prst="rect">
            <a:avLst/>
          </a:prstGeom>
        </p:spPr>
        <p:txBody>
          <a:bodyPr lIns="0" tIns="0" rIns="0" bIns="0" rtlCol="0" anchor="t">
            <a:spAutoFit/>
          </a:bodyPr>
          <a:lstStyle/>
          <a:p>
            <a:pPr algn="l">
              <a:lnSpc>
                <a:spcPts val="3235"/>
              </a:lnSpc>
            </a:pPr>
            <a:r>
              <a:rPr lang="en-US" sz="2344">
                <a:solidFill>
                  <a:srgbClr val="FFFFFF"/>
                </a:solidFill>
                <a:latin typeface="DM Sans"/>
                <a:ea typeface="DM Sans"/>
                <a:cs typeface="DM Sans"/>
                <a:sym typeface="DM Sans"/>
              </a:rPr>
              <a:t>The data cleaning and optimization process has successfully transformed the finance_dataset_uncleaned.xlsx dataset into a cleaner, more reliable version (finance_cleaned.xlsx). This cleaned dataset enabled a comprehensive analysis of customer behavior, loan performance, and transaction patterns, providing valuable insights for strategic decision-making at The Bank .</a:t>
            </a:r>
          </a:p>
          <a:p>
            <a:pPr algn="l">
              <a:lnSpc>
                <a:spcPts val="3235"/>
              </a:lnSpc>
            </a:pPr>
            <a:endParaRPr lang="en-US" sz="2344">
              <a:solidFill>
                <a:srgbClr val="FFFFFF"/>
              </a:solidFill>
              <a:latin typeface="DM Sans"/>
              <a:ea typeface="DM Sans"/>
              <a:cs typeface="DM Sans"/>
              <a:sym typeface="DM Sans"/>
            </a:endParaRPr>
          </a:p>
          <a:p>
            <a:pPr marL="0" lvl="0" indent="0" algn="ctr">
              <a:lnSpc>
                <a:spcPts val="3235"/>
              </a:lnSpc>
              <a:spcBef>
                <a:spcPct val="0"/>
              </a:spcBef>
            </a:pPr>
            <a:endParaRPr lang="en-US" sz="2344">
              <a:solidFill>
                <a:srgbClr val="FFFFFF"/>
              </a:solidFill>
              <a:latin typeface="DM Sans"/>
              <a:ea typeface="DM Sans"/>
              <a:cs typeface="DM Sans"/>
              <a:sym typeface="DM Sans"/>
            </a:endParaRPr>
          </a:p>
        </p:txBody>
      </p:sp>
      <p:sp>
        <p:nvSpPr>
          <p:cNvPr id="6" name="Freeform 6"/>
          <p:cNvSpPr/>
          <p:nvPr/>
        </p:nvSpPr>
        <p:spPr>
          <a:xfrm>
            <a:off x="1551673" y="6793396"/>
            <a:ext cx="1097244" cy="999489"/>
          </a:xfrm>
          <a:custGeom>
            <a:avLst/>
            <a:gdLst/>
            <a:ahLst/>
            <a:cxnLst/>
            <a:rect l="l" t="t" r="r" b="b"/>
            <a:pathLst>
              <a:path w="1097244" h="999489">
                <a:moveTo>
                  <a:pt x="0" y="0"/>
                </a:moveTo>
                <a:lnTo>
                  <a:pt x="1097244" y="0"/>
                </a:lnTo>
                <a:lnTo>
                  <a:pt x="1097244" y="999489"/>
                </a:lnTo>
                <a:lnTo>
                  <a:pt x="0" y="999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370563" y="377530"/>
            <a:ext cx="8197288" cy="1644543"/>
          </a:xfrm>
          <a:prstGeom prst="rect">
            <a:avLst/>
          </a:prstGeom>
        </p:spPr>
        <p:txBody>
          <a:bodyPr lIns="0" tIns="0" rIns="0" bIns="0" rtlCol="0" anchor="t">
            <a:spAutoFit/>
          </a:bodyPr>
          <a:lstStyle/>
          <a:p>
            <a:pPr algn="ctr">
              <a:lnSpc>
                <a:spcPts val="6451"/>
              </a:lnSpc>
            </a:pPr>
            <a:r>
              <a:rPr lang="en-US" sz="5376">
                <a:solidFill>
                  <a:srgbClr val="FFFFFF"/>
                </a:solidFill>
                <a:latin typeface="Now Bold"/>
                <a:ea typeface="Now Bold"/>
                <a:cs typeface="Now Bold"/>
                <a:sym typeface="Now Bold"/>
              </a:rPr>
              <a:t> REFERENCES</a:t>
            </a:r>
          </a:p>
          <a:p>
            <a:pPr marL="0" lvl="0" indent="0" algn="ctr">
              <a:lnSpc>
                <a:spcPts val="6451"/>
              </a:lnSpc>
              <a:spcBef>
                <a:spcPct val="0"/>
              </a:spcBef>
            </a:pPr>
            <a:endParaRPr lang="en-US" sz="5376">
              <a:solidFill>
                <a:srgbClr val="FFFFFF"/>
              </a:solidFill>
              <a:latin typeface="Now Bold"/>
              <a:ea typeface="Now Bold"/>
              <a:cs typeface="Now Bold"/>
              <a:sym typeface="Now Bold"/>
            </a:endParaRPr>
          </a:p>
        </p:txBody>
      </p:sp>
      <p:sp>
        <p:nvSpPr>
          <p:cNvPr id="8" name="TextBox 8"/>
          <p:cNvSpPr txBox="1"/>
          <p:nvPr/>
        </p:nvSpPr>
        <p:spPr>
          <a:xfrm>
            <a:off x="-251735" y="2727541"/>
            <a:ext cx="8197288" cy="826168"/>
          </a:xfrm>
          <a:prstGeom prst="rect">
            <a:avLst/>
          </a:prstGeom>
        </p:spPr>
        <p:txBody>
          <a:bodyPr lIns="0" tIns="0" rIns="0" bIns="0" rtlCol="0" anchor="t">
            <a:spAutoFit/>
          </a:bodyPr>
          <a:lstStyle/>
          <a:p>
            <a:pPr marL="0" lvl="0" indent="0" algn="ctr">
              <a:lnSpc>
                <a:spcPts val="6451"/>
              </a:lnSpc>
              <a:spcBef>
                <a:spcPct val="0"/>
              </a:spcBef>
            </a:pPr>
            <a:r>
              <a:rPr lang="en-US" sz="5376">
                <a:solidFill>
                  <a:srgbClr val="FFFFFF"/>
                </a:solidFill>
                <a:latin typeface="Now Bold"/>
                <a:ea typeface="Now Bold"/>
                <a:cs typeface="Now Bold"/>
                <a:sym typeface="Now Bold"/>
              </a:rPr>
              <a:t>7. CONCLUSION</a:t>
            </a:r>
          </a:p>
        </p:txBody>
      </p:sp>
      <p:sp>
        <p:nvSpPr>
          <p:cNvPr id="9" name="TextBox 9"/>
          <p:cNvSpPr txBox="1"/>
          <p:nvPr/>
        </p:nvSpPr>
        <p:spPr>
          <a:xfrm>
            <a:off x="1551673" y="1383728"/>
            <a:ext cx="10596820" cy="1213228"/>
          </a:xfrm>
          <a:prstGeom prst="rect">
            <a:avLst/>
          </a:prstGeom>
        </p:spPr>
        <p:txBody>
          <a:bodyPr lIns="0" tIns="0" rIns="0" bIns="0" rtlCol="0" anchor="t">
            <a:spAutoFit/>
          </a:bodyPr>
          <a:lstStyle/>
          <a:p>
            <a:pPr marL="506192" lvl="1" indent="-253096" algn="l">
              <a:lnSpc>
                <a:spcPts val="3235"/>
              </a:lnSpc>
              <a:buFont typeface="Arial"/>
              <a:buChar char="•"/>
            </a:pPr>
            <a:r>
              <a:rPr lang="en-US" sz="2344">
                <a:solidFill>
                  <a:srgbClr val="FFFFFF"/>
                </a:solidFill>
                <a:latin typeface="DM Sans"/>
                <a:ea typeface="DM Sans"/>
                <a:cs typeface="DM Sans"/>
                <a:sym typeface="DM Sans"/>
              </a:rPr>
              <a:t>the financial dataset named” finance_dataset_uncleaned.xlsx”Analytical</a:t>
            </a:r>
          </a:p>
          <a:p>
            <a:pPr marL="506192" lvl="1" indent="-253096" algn="l">
              <a:lnSpc>
                <a:spcPts val="3235"/>
              </a:lnSpc>
              <a:buFont typeface="Arial"/>
              <a:buChar char="•"/>
            </a:pPr>
            <a:r>
              <a:rPr lang="en-US" sz="2344">
                <a:solidFill>
                  <a:srgbClr val="FFFFFF"/>
                </a:solidFill>
                <a:latin typeface="DM Sans"/>
                <a:ea typeface="DM Sans"/>
                <a:cs typeface="DM Sans"/>
                <a:sym typeface="DM Sans"/>
              </a:rPr>
              <a:t>tools: Python, Pandas, Matplotlib, Scikit-learn, Power query, Power bi</a:t>
            </a:r>
          </a:p>
          <a:p>
            <a:pPr marL="0" lvl="0" indent="0" algn="ctr">
              <a:lnSpc>
                <a:spcPts val="3235"/>
              </a:lnSpc>
              <a:spcBef>
                <a:spcPct val="0"/>
              </a:spcBef>
            </a:pPr>
            <a:endParaRPr lang="en-US" sz="2344">
              <a:solidFill>
                <a:srgbClr val="FFFFFF"/>
              </a:solidFill>
              <a:latin typeface="DM Sans"/>
              <a:ea typeface="DM Sans"/>
              <a:cs typeface="DM Sans"/>
              <a:sym typeface="DM Sans"/>
            </a:endParaRPr>
          </a:p>
        </p:txBody>
      </p:sp>
      <p:sp>
        <p:nvSpPr>
          <p:cNvPr id="10" name="TextBox 10"/>
          <p:cNvSpPr txBox="1"/>
          <p:nvPr/>
        </p:nvSpPr>
        <p:spPr>
          <a:xfrm>
            <a:off x="573994" y="6934207"/>
            <a:ext cx="8197288" cy="695325"/>
          </a:xfrm>
          <a:prstGeom prst="rect">
            <a:avLst/>
          </a:prstGeom>
        </p:spPr>
        <p:txBody>
          <a:bodyPr lIns="0" tIns="0" rIns="0" bIns="0" rtlCol="0" anchor="t">
            <a:spAutoFit/>
          </a:bodyPr>
          <a:lstStyle/>
          <a:p>
            <a:pPr marL="0" lvl="0" indent="0" algn="ctr">
              <a:lnSpc>
                <a:spcPts val="5491"/>
              </a:lnSpc>
              <a:spcBef>
                <a:spcPct val="0"/>
              </a:spcBef>
            </a:pPr>
            <a:r>
              <a:rPr lang="en-US" sz="4576">
                <a:solidFill>
                  <a:srgbClr val="FFFFFF"/>
                </a:solidFill>
                <a:latin typeface="Now Bold"/>
                <a:ea typeface="Now Bold"/>
                <a:cs typeface="Now Bold"/>
                <a:sym typeface="Now Bold"/>
              </a:rPr>
              <a:t>APPENDICES</a:t>
            </a:r>
          </a:p>
        </p:txBody>
      </p:sp>
      <p:sp>
        <p:nvSpPr>
          <p:cNvPr id="11" name="TextBox 11"/>
          <p:cNvSpPr txBox="1"/>
          <p:nvPr/>
        </p:nvSpPr>
        <p:spPr>
          <a:xfrm>
            <a:off x="1899543" y="7888135"/>
            <a:ext cx="10596820" cy="1622803"/>
          </a:xfrm>
          <a:prstGeom prst="rect">
            <a:avLst/>
          </a:prstGeom>
        </p:spPr>
        <p:txBody>
          <a:bodyPr lIns="0" tIns="0" rIns="0" bIns="0" rtlCol="0" anchor="t">
            <a:spAutoFit/>
          </a:bodyPr>
          <a:lstStyle/>
          <a:p>
            <a:pPr marL="506192" lvl="1" indent="-253096" algn="l">
              <a:lnSpc>
                <a:spcPts val="3235"/>
              </a:lnSpc>
              <a:buFont typeface="Arial"/>
              <a:buChar char="•"/>
            </a:pPr>
            <a:r>
              <a:rPr lang="en-US" sz="2344">
                <a:solidFill>
                  <a:srgbClr val="FFFFFF"/>
                </a:solidFill>
                <a:latin typeface="DM Sans"/>
                <a:ea typeface="DM Sans"/>
                <a:cs typeface="DM Sans"/>
                <a:sym typeface="DM Sans"/>
              </a:rPr>
              <a:t>Appendix A: Detailed Data Cleaning Steps</a:t>
            </a:r>
          </a:p>
          <a:p>
            <a:pPr marL="506192" lvl="1" indent="-253096" algn="l">
              <a:lnSpc>
                <a:spcPts val="3235"/>
              </a:lnSpc>
              <a:buFont typeface="Arial"/>
              <a:buChar char="•"/>
            </a:pPr>
            <a:r>
              <a:rPr lang="en-US" sz="2344">
                <a:solidFill>
                  <a:srgbClr val="FFFFFF"/>
                </a:solidFill>
                <a:latin typeface="DM Sans"/>
                <a:ea typeface="DM Sans"/>
                <a:cs typeface="DM Sans"/>
                <a:sym typeface="DM Sans"/>
              </a:rPr>
              <a:t>Appendix B: Additional Visualizations of Transaction Patterns</a:t>
            </a:r>
          </a:p>
          <a:p>
            <a:pPr marL="506192" lvl="1" indent="-253096" algn="l">
              <a:lnSpc>
                <a:spcPts val="3235"/>
              </a:lnSpc>
              <a:buFont typeface="Arial"/>
              <a:buChar char="•"/>
            </a:pPr>
            <a:r>
              <a:rPr lang="en-US" sz="2344">
                <a:solidFill>
                  <a:srgbClr val="FFFFFF"/>
                </a:solidFill>
                <a:latin typeface="DM Sans"/>
                <a:ea typeface="DM Sans"/>
                <a:cs typeface="DM Sans"/>
                <a:sym typeface="DM Sans"/>
              </a:rPr>
              <a:t>Appendix C: Code Snippets for Data Cleaning and Analysis</a:t>
            </a:r>
          </a:p>
          <a:p>
            <a:pPr marL="0" lvl="0" indent="0" algn="ctr">
              <a:lnSpc>
                <a:spcPts val="3235"/>
              </a:lnSpc>
              <a:spcBef>
                <a:spcPct val="0"/>
              </a:spcBef>
            </a:pPr>
            <a:endParaRPr lang="en-US" sz="2344">
              <a:solidFill>
                <a:srgbClr val="FFFFFF"/>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txBody>
            <a:bodyPr/>
            <a:lstStyle/>
            <a:p>
              <a:endParaRPr lang="en-US"/>
            </a:p>
          </p:txBody>
        </p:sp>
        <p:sp>
          <p:nvSpPr>
            <p:cNvPr id="4" name="TextBox 4"/>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5" name="Freeform 5"/>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0980215" y="3631970"/>
            <a:ext cx="6406794" cy="5626330"/>
          </a:xfrm>
          <a:custGeom>
            <a:avLst/>
            <a:gdLst/>
            <a:ahLst/>
            <a:cxnLst/>
            <a:rect l="l" t="t" r="r" b="b"/>
            <a:pathLst>
              <a:path w="6406794" h="5626330">
                <a:moveTo>
                  <a:pt x="0" y="0"/>
                </a:moveTo>
                <a:lnTo>
                  <a:pt x="6406794" y="0"/>
                </a:lnTo>
                <a:lnTo>
                  <a:pt x="6406794" y="5626330"/>
                </a:lnTo>
                <a:lnTo>
                  <a:pt x="0" y="5626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5570883" y="1324841"/>
            <a:ext cx="1204457" cy="1204457"/>
          </a:xfrm>
          <a:custGeom>
            <a:avLst/>
            <a:gdLst/>
            <a:ahLst/>
            <a:cxnLst/>
            <a:rect l="l" t="t" r="r" b="b"/>
            <a:pathLst>
              <a:path w="1204457" h="1204457">
                <a:moveTo>
                  <a:pt x="0" y="0"/>
                </a:moveTo>
                <a:lnTo>
                  <a:pt x="1204456" y="0"/>
                </a:lnTo>
                <a:lnTo>
                  <a:pt x="1204456" y="1204457"/>
                </a:lnTo>
                <a:lnTo>
                  <a:pt x="0" y="12044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3919280" y="1626663"/>
            <a:ext cx="10450651" cy="895350"/>
          </a:xfrm>
          <a:prstGeom prst="rect">
            <a:avLst/>
          </a:prstGeom>
        </p:spPr>
        <p:txBody>
          <a:bodyPr lIns="0" tIns="0" rIns="0" bIns="0" rtlCol="0" anchor="t">
            <a:spAutoFit/>
          </a:bodyPr>
          <a:lstStyle/>
          <a:p>
            <a:pPr marL="0" lvl="0" indent="0" algn="ctr">
              <a:lnSpc>
                <a:spcPts val="6919"/>
              </a:lnSpc>
              <a:spcBef>
                <a:spcPct val="0"/>
              </a:spcBef>
            </a:pPr>
            <a:r>
              <a:rPr lang="en-US" sz="5766">
                <a:solidFill>
                  <a:srgbClr val="FFFFFF"/>
                </a:solidFill>
                <a:latin typeface="Now Bold"/>
                <a:ea typeface="Now Bold"/>
                <a:cs typeface="Now Bold"/>
                <a:sym typeface="Now Bold"/>
              </a:rPr>
              <a:t>OUR TEAM</a:t>
            </a:r>
          </a:p>
        </p:txBody>
      </p:sp>
      <p:sp>
        <p:nvSpPr>
          <p:cNvPr id="12" name="TextBox 12"/>
          <p:cNvSpPr txBox="1"/>
          <p:nvPr/>
        </p:nvSpPr>
        <p:spPr>
          <a:xfrm>
            <a:off x="900991" y="3848692"/>
            <a:ext cx="9796598" cy="5050155"/>
          </a:xfrm>
          <a:prstGeom prst="rect">
            <a:avLst/>
          </a:prstGeom>
        </p:spPr>
        <p:txBody>
          <a:bodyPr lIns="0" tIns="0" rIns="0" bIns="0" rtlCol="0" anchor="t">
            <a:spAutoFit/>
          </a:bodyPr>
          <a:lstStyle/>
          <a:p>
            <a:pPr algn="l">
              <a:lnSpc>
                <a:spcPts val="6720"/>
              </a:lnSpc>
            </a:pPr>
            <a:r>
              <a:rPr lang="en-US" sz="4800">
                <a:solidFill>
                  <a:srgbClr val="FFFFFF"/>
                </a:solidFill>
                <a:latin typeface="Canva Sans Bold"/>
                <a:ea typeface="Canva Sans Bold"/>
                <a:cs typeface="Canva Sans Bold"/>
                <a:sym typeface="Canva Sans Bold"/>
              </a:rPr>
              <a:t>•Abdulrahman Mohammed Farag</a:t>
            </a:r>
          </a:p>
          <a:p>
            <a:pPr algn="l">
              <a:lnSpc>
                <a:spcPts val="6720"/>
              </a:lnSpc>
            </a:pPr>
            <a:r>
              <a:rPr lang="en-US" sz="4800">
                <a:solidFill>
                  <a:srgbClr val="FFFFFF"/>
                </a:solidFill>
                <a:latin typeface="Canva Sans Bold"/>
                <a:ea typeface="Canva Sans Bold"/>
                <a:cs typeface="Canva Sans Bold"/>
                <a:sym typeface="Canva Sans Bold"/>
              </a:rPr>
              <a:t>•Ahmed Mahmoud Abdel-Azim</a:t>
            </a:r>
          </a:p>
          <a:p>
            <a:pPr algn="l">
              <a:lnSpc>
                <a:spcPts val="6720"/>
              </a:lnSpc>
            </a:pPr>
            <a:r>
              <a:rPr lang="en-US" sz="4800">
                <a:solidFill>
                  <a:srgbClr val="FFFFFF"/>
                </a:solidFill>
                <a:latin typeface="Canva Sans Bold"/>
                <a:ea typeface="Canva Sans Bold"/>
                <a:cs typeface="Canva Sans Bold"/>
                <a:sym typeface="Canva Sans Bold"/>
              </a:rPr>
              <a:t>•Ahmed Ashraf Zidan</a:t>
            </a:r>
          </a:p>
          <a:p>
            <a:pPr algn="l">
              <a:lnSpc>
                <a:spcPts val="6720"/>
              </a:lnSpc>
            </a:pPr>
            <a:r>
              <a:rPr lang="en-US" sz="4800">
                <a:solidFill>
                  <a:srgbClr val="FFFFFF"/>
                </a:solidFill>
                <a:latin typeface="Canva Sans Bold"/>
                <a:ea typeface="Canva Sans Bold"/>
                <a:cs typeface="Canva Sans Bold"/>
                <a:sym typeface="Canva Sans Bold"/>
              </a:rPr>
              <a:t>•Nora Alaa Mahmoud</a:t>
            </a:r>
          </a:p>
          <a:p>
            <a:pPr algn="l">
              <a:lnSpc>
                <a:spcPts val="6720"/>
              </a:lnSpc>
            </a:pPr>
            <a:r>
              <a:rPr lang="en-US" sz="4800">
                <a:solidFill>
                  <a:srgbClr val="FFFFFF"/>
                </a:solidFill>
                <a:latin typeface="Canva Sans Bold"/>
                <a:ea typeface="Canva Sans Bold"/>
                <a:cs typeface="Canva Sans Bold"/>
                <a:sym typeface="Canva Sans Bold"/>
              </a:rPr>
              <a:t>•Hend Mahmoud Abu Elella</a:t>
            </a:r>
          </a:p>
          <a:p>
            <a:pPr algn="l">
              <a:lnSpc>
                <a:spcPts val="6720"/>
              </a:lnSpc>
            </a:pPr>
            <a:endParaRPr lang="en-US" sz="4800">
              <a:solidFill>
                <a:srgbClr val="FFFFFF"/>
              </a:solidFill>
              <a:latin typeface="Canva Sans Bold"/>
              <a:ea typeface="Canva Sans Bold"/>
              <a:cs typeface="Canva Sans Bold"/>
              <a:sym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23978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5844564"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25883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0" name="Group 10"/>
          <p:cNvGrpSpPr/>
          <p:nvPr/>
        </p:nvGrpSpPr>
        <p:grpSpPr>
          <a:xfrm>
            <a:off x="2986667" y="587073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01611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4" name="Group 14"/>
          <p:cNvGrpSpPr/>
          <p:nvPr/>
        </p:nvGrpSpPr>
        <p:grpSpPr>
          <a:xfrm>
            <a:off x="5844564"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0351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8" name="Group 18"/>
          <p:cNvGrpSpPr>
            <a:grpSpLocks noChangeAspect="1"/>
          </p:cNvGrpSpPr>
          <p:nvPr/>
        </p:nvGrpSpPr>
        <p:grpSpPr>
          <a:xfrm>
            <a:off x="12595571" y="2305443"/>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a:p>
          </p:txBody>
        </p:sp>
      </p:grpSp>
      <p:grpSp>
        <p:nvGrpSpPr>
          <p:cNvPr id="20" name="Group 20"/>
          <p:cNvGrpSpPr>
            <a:grpSpLocks noChangeAspect="1"/>
          </p:cNvGrpSpPr>
          <p:nvPr/>
        </p:nvGrpSpPr>
        <p:grpSpPr>
          <a:xfrm>
            <a:off x="12743209" y="2475925"/>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txBody>
            <a:bodyPr/>
            <a:lstStyle/>
            <a:p>
              <a:endParaRPr lang="en-US"/>
            </a:p>
          </p:txBody>
        </p:sp>
      </p:grpSp>
      <p:grpSp>
        <p:nvGrpSpPr>
          <p:cNvPr id="22" name="Group 22"/>
          <p:cNvGrpSpPr/>
          <p:nvPr/>
        </p:nvGrpSpPr>
        <p:grpSpPr>
          <a:xfrm>
            <a:off x="8705275" y="3084143"/>
            <a:ext cx="2613061" cy="2273181"/>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27788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26" name="Group 26"/>
          <p:cNvGrpSpPr/>
          <p:nvPr/>
        </p:nvGrpSpPr>
        <p:grpSpPr>
          <a:xfrm>
            <a:off x="8705275" y="5870734"/>
            <a:ext cx="2613061" cy="2252658"/>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852572" y="7054213"/>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TextBox 31"/>
          <p:cNvSpPr txBox="1"/>
          <p:nvPr/>
        </p:nvSpPr>
        <p:spPr>
          <a:xfrm>
            <a:off x="2986667" y="169819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56AEFF"/>
                </a:solidFill>
                <a:latin typeface="Now Bold"/>
                <a:ea typeface="Now Bold"/>
                <a:cs typeface="Now Bold"/>
                <a:sym typeface="Now Bold"/>
              </a:rPr>
              <a:t>OVERVIEW</a:t>
            </a:r>
          </a:p>
        </p:txBody>
      </p:sp>
      <p:sp>
        <p:nvSpPr>
          <p:cNvPr id="32" name="TextBox 32"/>
          <p:cNvSpPr txBox="1"/>
          <p:nvPr/>
        </p:nvSpPr>
        <p:spPr>
          <a:xfrm>
            <a:off x="3133964" y="4408938"/>
            <a:ext cx="2318467" cy="1621816"/>
          </a:xfrm>
          <a:prstGeom prst="rect">
            <a:avLst/>
          </a:prstGeom>
        </p:spPr>
        <p:txBody>
          <a:bodyPr lIns="0" tIns="0" rIns="0" bIns="0" rtlCol="0" anchor="t">
            <a:spAutoFit/>
          </a:bodyPr>
          <a:lstStyle/>
          <a:p>
            <a:pPr algn="ctr">
              <a:lnSpc>
                <a:spcPts val="3295"/>
              </a:lnSpc>
            </a:pPr>
            <a:r>
              <a:rPr lang="en-US" sz="2387">
                <a:solidFill>
                  <a:srgbClr val="FFFFFF"/>
                </a:solidFill>
                <a:latin typeface="DM Sans Bold"/>
                <a:ea typeface="DM Sans Bold"/>
                <a:cs typeface="DM Sans Bold"/>
                <a:sym typeface="DM Sans Bold"/>
              </a:rPr>
              <a:t> Executive Summary</a:t>
            </a:r>
          </a:p>
          <a:p>
            <a:pPr algn="ctr">
              <a:lnSpc>
                <a:spcPts val="3295"/>
              </a:lnSpc>
            </a:pPr>
            <a:endParaRPr lang="en-US" sz="2387">
              <a:solidFill>
                <a:srgbClr val="FFFFFF"/>
              </a:solidFill>
              <a:latin typeface="DM Sans Bold"/>
              <a:ea typeface="DM Sans Bold"/>
              <a:cs typeface="DM Sans Bold"/>
              <a:sym typeface="DM Sans Bold"/>
            </a:endParaRPr>
          </a:p>
          <a:p>
            <a:pPr algn="ctr">
              <a:lnSpc>
                <a:spcPts val="3295"/>
              </a:lnSpc>
            </a:pPr>
            <a:endParaRPr lang="en-US" sz="2387">
              <a:solidFill>
                <a:srgbClr val="FFFFFF"/>
              </a:solidFill>
              <a:latin typeface="DM Sans Bold"/>
              <a:ea typeface="DM Sans Bold"/>
              <a:cs typeface="DM Sans Bold"/>
              <a:sym typeface="DM Sans Bold"/>
            </a:endParaRP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ea typeface="DM Sans Bold"/>
                <a:cs typeface="DM Sans Bold"/>
                <a:sym typeface="DM Sans Bold"/>
              </a:rPr>
              <a:t>01</a:t>
            </a:r>
          </a:p>
        </p:txBody>
      </p:sp>
      <p:sp>
        <p:nvSpPr>
          <p:cNvPr id="34" name="TextBox 34"/>
          <p:cNvSpPr txBox="1"/>
          <p:nvPr/>
        </p:nvSpPr>
        <p:spPr>
          <a:xfrm>
            <a:off x="5993268" y="4408938"/>
            <a:ext cx="2318467" cy="1586002"/>
          </a:xfrm>
          <a:prstGeom prst="rect">
            <a:avLst/>
          </a:prstGeom>
        </p:spPr>
        <p:txBody>
          <a:bodyPr lIns="0" tIns="0" rIns="0" bIns="0" rtlCol="0" anchor="t">
            <a:spAutoFit/>
          </a:bodyPr>
          <a:lstStyle/>
          <a:p>
            <a:pPr algn="ctr">
              <a:lnSpc>
                <a:spcPts val="3157"/>
              </a:lnSpc>
            </a:pPr>
            <a:r>
              <a:rPr lang="en-US" sz="2287">
                <a:solidFill>
                  <a:srgbClr val="FFFFFF"/>
                </a:solidFill>
                <a:latin typeface="DM Sans Bold"/>
                <a:ea typeface="DM Sans Bold"/>
                <a:cs typeface="DM Sans Bold"/>
                <a:sym typeface="DM Sans Bold"/>
              </a:rPr>
              <a:t>Data Quality Assessment</a:t>
            </a:r>
          </a:p>
          <a:p>
            <a:pPr algn="ctr">
              <a:lnSpc>
                <a:spcPts val="3157"/>
              </a:lnSpc>
            </a:pPr>
            <a:endParaRPr lang="en-US" sz="2287">
              <a:solidFill>
                <a:srgbClr val="FFFFFF"/>
              </a:solidFill>
              <a:latin typeface="DM Sans Bold"/>
              <a:ea typeface="DM Sans Bold"/>
              <a:cs typeface="DM Sans Bold"/>
              <a:sym typeface="DM Sans Bold"/>
            </a:endParaRPr>
          </a:p>
          <a:p>
            <a:pPr algn="ctr">
              <a:lnSpc>
                <a:spcPts val="3157"/>
              </a:lnSpc>
            </a:pPr>
            <a:endParaRPr lang="en-US" sz="2287">
              <a:solidFill>
                <a:srgbClr val="FFFFFF"/>
              </a:solidFill>
              <a:latin typeface="DM Sans Bold"/>
              <a:ea typeface="DM Sans Bold"/>
              <a:cs typeface="DM Sans Bold"/>
              <a:sym typeface="DM Sans Bold"/>
            </a:endParaRP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ea typeface="DM Sans Bold"/>
                <a:cs typeface="DM Sans Bold"/>
                <a:sym typeface="DM Sans Bold"/>
              </a:rPr>
              <a:t>02</a:t>
            </a:r>
          </a:p>
        </p:txBody>
      </p:sp>
      <p:sp>
        <p:nvSpPr>
          <p:cNvPr id="36" name="TextBox 36"/>
          <p:cNvSpPr txBox="1"/>
          <p:nvPr/>
        </p:nvSpPr>
        <p:spPr>
          <a:xfrm>
            <a:off x="3133964" y="7367802"/>
            <a:ext cx="2318467" cy="393091"/>
          </a:xfrm>
          <a:prstGeom prst="rect">
            <a:avLst/>
          </a:prstGeom>
        </p:spPr>
        <p:txBody>
          <a:bodyPr lIns="0" tIns="0" rIns="0" bIns="0" rtlCol="0" anchor="t">
            <a:spAutoFit/>
          </a:bodyPr>
          <a:lstStyle/>
          <a:p>
            <a:pPr algn="ctr">
              <a:lnSpc>
                <a:spcPts val="3295"/>
              </a:lnSpc>
            </a:pPr>
            <a:r>
              <a:rPr lang="en-US" sz="2387">
                <a:solidFill>
                  <a:srgbClr val="FFFFFF"/>
                </a:solidFill>
                <a:latin typeface="DM Sans"/>
                <a:ea typeface="DM Sans"/>
                <a:cs typeface="DM Sans"/>
                <a:sym typeface="DM Sans"/>
              </a:rPr>
              <a:t>Methodology</a:t>
            </a: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ea typeface="DM Sans Bold"/>
                <a:cs typeface="DM Sans Bold"/>
                <a:sym typeface="DM Sans Bold"/>
              </a:rPr>
              <a:t>04</a:t>
            </a:r>
          </a:p>
        </p:txBody>
      </p:sp>
      <p:sp>
        <p:nvSpPr>
          <p:cNvPr id="38" name="TextBox 38"/>
          <p:cNvSpPr txBox="1"/>
          <p:nvPr/>
        </p:nvSpPr>
        <p:spPr>
          <a:xfrm>
            <a:off x="5991861" y="7187563"/>
            <a:ext cx="2318467" cy="785902"/>
          </a:xfrm>
          <a:prstGeom prst="rect">
            <a:avLst/>
          </a:prstGeom>
        </p:spPr>
        <p:txBody>
          <a:bodyPr lIns="0" tIns="0" rIns="0" bIns="0" rtlCol="0" anchor="t">
            <a:spAutoFit/>
          </a:bodyPr>
          <a:lstStyle/>
          <a:p>
            <a:pPr algn="ctr">
              <a:lnSpc>
                <a:spcPts val="3157"/>
              </a:lnSpc>
            </a:pPr>
            <a:r>
              <a:rPr lang="en-US" sz="2287">
                <a:solidFill>
                  <a:srgbClr val="FFFFFF"/>
                </a:solidFill>
                <a:latin typeface="DM Sans Bold"/>
                <a:ea typeface="DM Sans Bold"/>
                <a:cs typeface="DM Sans Bold"/>
                <a:sym typeface="DM Sans Bold"/>
              </a:rPr>
              <a:t> Findings and Insights</a:t>
            </a: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ea typeface="DM Sans Bold"/>
                <a:cs typeface="DM Sans Bold"/>
                <a:sym typeface="DM Sans Bold"/>
              </a:rPr>
              <a:t>05</a:t>
            </a:r>
          </a:p>
        </p:txBody>
      </p:sp>
      <p:sp>
        <p:nvSpPr>
          <p:cNvPr id="40" name="TextBox 40"/>
          <p:cNvSpPr txBox="1"/>
          <p:nvPr/>
        </p:nvSpPr>
        <p:spPr>
          <a:xfrm>
            <a:off x="8841442" y="4500854"/>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Bold"/>
                <a:ea typeface="DM Sans Bold"/>
                <a:cs typeface="DM Sans Bold"/>
                <a:sym typeface="DM Sans Bold"/>
              </a:rPr>
              <a:t> Key Questions and Analytical Focus</a:t>
            </a:r>
          </a:p>
        </p:txBody>
      </p:sp>
      <p:sp>
        <p:nvSpPr>
          <p:cNvPr id="41" name="TextBox 41"/>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ea typeface="DM Sans Bold"/>
                <a:cs typeface="DM Sans Bold"/>
                <a:sym typeface="DM Sans Bold"/>
              </a:rPr>
              <a:t>03</a:t>
            </a:r>
          </a:p>
        </p:txBody>
      </p:sp>
      <p:sp>
        <p:nvSpPr>
          <p:cNvPr id="42" name="TextBox 42"/>
          <p:cNvSpPr txBox="1"/>
          <p:nvPr/>
        </p:nvSpPr>
        <p:spPr>
          <a:xfrm>
            <a:off x="8852572" y="7367802"/>
            <a:ext cx="2318467" cy="335560"/>
          </a:xfrm>
          <a:prstGeom prst="rect">
            <a:avLst/>
          </a:prstGeom>
        </p:spPr>
        <p:txBody>
          <a:bodyPr lIns="0" tIns="0" rIns="0" bIns="0" rtlCol="0" anchor="t">
            <a:spAutoFit/>
          </a:bodyPr>
          <a:lstStyle/>
          <a:p>
            <a:pPr algn="ctr">
              <a:lnSpc>
                <a:spcPts val="2743"/>
              </a:lnSpc>
            </a:pPr>
            <a:r>
              <a:rPr lang="en-US" sz="1987">
                <a:solidFill>
                  <a:srgbClr val="FFFFFF"/>
                </a:solidFill>
                <a:latin typeface="DM Sans Bold"/>
                <a:ea typeface="DM Sans Bold"/>
                <a:cs typeface="DM Sans Bold"/>
                <a:sym typeface="DM Sans Bold"/>
              </a:rPr>
              <a:t>Recommendations</a:t>
            </a:r>
          </a:p>
        </p:txBody>
      </p:sp>
      <p:sp>
        <p:nvSpPr>
          <p:cNvPr id="43" name="TextBox 43"/>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ea typeface="DM Sans Bold"/>
                <a:cs typeface="DM Sans Bold"/>
                <a:sym typeface="DM Sans Bold"/>
              </a:rPr>
              <a:t>06</a:t>
            </a:r>
          </a:p>
        </p:txBody>
      </p:sp>
      <p:grpSp>
        <p:nvGrpSpPr>
          <p:cNvPr id="44" name="Group 44"/>
          <p:cNvGrpSpPr/>
          <p:nvPr/>
        </p:nvGrpSpPr>
        <p:grpSpPr>
          <a:xfrm>
            <a:off x="11565987" y="5859960"/>
            <a:ext cx="2613061" cy="2252658"/>
            <a:chOff x="0" y="0"/>
            <a:chExt cx="991873" cy="855070"/>
          </a:xfrm>
        </p:grpSpPr>
        <p:sp>
          <p:nvSpPr>
            <p:cNvPr id="45" name="Freeform 4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46" name="TextBox 4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47" name="TextBox 47"/>
          <p:cNvSpPr txBox="1"/>
          <p:nvPr/>
        </p:nvSpPr>
        <p:spPr>
          <a:xfrm>
            <a:off x="12027290"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ea typeface="DM Sans Bold"/>
                <a:cs typeface="DM Sans Bold"/>
                <a:sym typeface="DM Sans Bold"/>
              </a:rPr>
              <a:t>07</a:t>
            </a:r>
          </a:p>
        </p:txBody>
      </p:sp>
      <p:sp>
        <p:nvSpPr>
          <p:cNvPr id="48" name="AutoShape 48"/>
          <p:cNvSpPr/>
          <p:nvPr/>
        </p:nvSpPr>
        <p:spPr>
          <a:xfrm flipV="1">
            <a:off x="11770955" y="7035163"/>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49" name="TextBox 49"/>
          <p:cNvSpPr txBox="1"/>
          <p:nvPr/>
        </p:nvSpPr>
        <p:spPr>
          <a:xfrm>
            <a:off x="11713284" y="7283982"/>
            <a:ext cx="2318467" cy="419380"/>
          </a:xfrm>
          <a:prstGeom prst="rect">
            <a:avLst/>
          </a:prstGeom>
        </p:spPr>
        <p:txBody>
          <a:bodyPr lIns="0" tIns="0" rIns="0" bIns="0" rtlCol="0" anchor="t">
            <a:spAutoFit/>
          </a:bodyPr>
          <a:lstStyle/>
          <a:p>
            <a:pPr algn="ctr">
              <a:lnSpc>
                <a:spcPts val="3433"/>
              </a:lnSpc>
            </a:pPr>
            <a:r>
              <a:rPr lang="en-US" sz="2487">
                <a:solidFill>
                  <a:srgbClr val="FFFFFF"/>
                </a:solidFill>
                <a:latin typeface="DM Sans Bold"/>
                <a:ea typeface="DM Sans Bold"/>
                <a:cs typeface="DM Sans Bold"/>
                <a:sym typeface="DM Sans Bold"/>
              </a:rPr>
              <a:t> 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a:grpSpLocks noChangeAspect="1"/>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30452" r="-47523"/>
              </a:stretch>
            </a:blipFill>
          </p:spPr>
          <p:txBody>
            <a:bodyPr/>
            <a:lstStyle/>
            <a:p>
              <a:endParaRPr lang="en-US"/>
            </a:p>
          </p:txBody>
        </p:sp>
      </p:grpSp>
      <p:sp>
        <p:nvSpPr>
          <p:cNvPr id="5" name="Freeform 5"/>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4390549" y="7422764"/>
            <a:ext cx="5584052" cy="1096505"/>
          </a:xfrm>
          <a:custGeom>
            <a:avLst/>
            <a:gdLst/>
            <a:ahLst/>
            <a:cxnLst/>
            <a:rect l="l" t="t" r="r" b="b"/>
            <a:pathLst>
              <a:path w="5584052" h="1096505">
                <a:moveTo>
                  <a:pt x="0" y="0"/>
                </a:moveTo>
                <a:lnTo>
                  <a:pt x="5584052" y="0"/>
                </a:lnTo>
                <a:lnTo>
                  <a:pt x="5584052" y="1096505"/>
                </a:lnTo>
                <a:lnTo>
                  <a:pt x="0" y="10965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028700" y="2483921"/>
            <a:ext cx="11661706" cy="1297002"/>
          </a:xfrm>
          <a:prstGeom prst="rect">
            <a:avLst/>
          </a:prstGeom>
        </p:spPr>
        <p:txBody>
          <a:bodyPr lIns="0" tIns="0" rIns="0" bIns="0" rtlCol="0" anchor="t">
            <a:spAutoFit/>
          </a:bodyPr>
          <a:lstStyle/>
          <a:p>
            <a:pPr marL="0" lvl="0" indent="0" algn="l">
              <a:lnSpc>
                <a:spcPts val="10543"/>
              </a:lnSpc>
            </a:pPr>
            <a:r>
              <a:rPr lang="en-US" sz="7530" spc="459">
                <a:solidFill>
                  <a:srgbClr val="FFFFFF"/>
                </a:solidFill>
                <a:latin typeface="Now Bold"/>
                <a:ea typeface="Now Bold"/>
                <a:cs typeface="Now Bold"/>
                <a:sym typeface="Now Bold"/>
              </a:rPr>
              <a:t>Thank's For Watching</a:t>
            </a:r>
          </a:p>
        </p:txBody>
      </p:sp>
      <p:sp>
        <p:nvSpPr>
          <p:cNvPr id="8" name="TextBox 8"/>
          <p:cNvSpPr txBox="1"/>
          <p:nvPr/>
        </p:nvSpPr>
        <p:spPr>
          <a:xfrm>
            <a:off x="387356" y="4573328"/>
            <a:ext cx="11661706" cy="2409042"/>
          </a:xfrm>
          <a:prstGeom prst="rect">
            <a:avLst/>
          </a:prstGeom>
        </p:spPr>
        <p:txBody>
          <a:bodyPr lIns="0" tIns="0" rIns="0" bIns="0" rtlCol="0" anchor="t">
            <a:spAutoFit/>
          </a:bodyPr>
          <a:lstStyle/>
          <a:p>
            <a:pPr algn="l">
              <a:lnSpc>
                <a:spcPts val="6343"/>
              </a:lnSpc>
            </a:pPr>
            <a:r>
              <a:rPr lang="en-US" sz="4530" spc="276">
                <a:solidFill>
                  <a:srgbClr val="FFFFFF"/>
                </a:solidFill>
                <a:latin typeface="Now Bold"/>
                <a:ea typeface="Now Bold"/>
                <a:cs typeface="Now Bold"/>
                <a:sym typeface="Now Bold"/>
              </a:rPr>
              <a:t>Thank you very much to</a:t>
            </a:r>
          </a:p>
          <a:p>
            <a:pPr algn="l">
              <a:lnSpc>
                <a:spcPts val="6343"/>
              </a:lnSpc>
            </a:pPr>
            <a:r>
              <a:rPr lang="en-US" sz="4530" spc="276">
                <a:solidFill>
                  <a:srgbClr val="FFFFFF"/>
                </a:solidFill>
                <a:latin typeface="Now Bold"/>
                <a:ea typeface="Now Bold"/>
                <a:cs typeface="Now Bold"/>
                <a:sym typeface="Now Bold"/>
              </a:rPr>
              <a:t> </a:t>
            </a:r>
            <a:r>
              <a:rPr lang="en-US" sz="4530" spc="276">
                <a:solidFill>
                  <a:srgbClr val="FDB523"/>
                </a:solidFill>
                <a:latin typeface="Now Bold"/>
                <a:ea typeface="Now Bold"/>
                <a:cs typeface="Now Bold"/>
                <a:sym typeface="Now Bold"/>
              </a:rPr>
              <a:t>ENG: Menna Tarek </a:t>
            </a:r>
          </a:p>
          <a:p>
            <a:pPr marL="0" lvl="0" indent="0" algn="l">
              <a:lnSpc>
                <a:spcPts val="6343"/>
              </a:lnSpc>
            </a:pPr>
            <a:r>
              <a:rPr lang="en-US" sz="4530" spc="276">
                <a:solidFill>
                  <a:srgbClr val="FFFFFF"/>
                </a:solidFill>
                <a:latin typeface="Now Bold"/>
                <a:ea typeface="Now Bold"/>
                <a:cs typeface="Now Bold"/>
                <a:sym typeface="Now Bold"/>
              </a:rPr>
              <a:t>for her wonderful efforts with 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1469337" y="5790390"/>
            <a:ext cx="10338197" cy="3806973"/>
          </a:xfrm>
          <a:prstGeom prst="rect">
            <a:avLst/>
          </a:prstGeom>
        </p:spPr>
        <p:txBody>
          <a:bodyPr lIns="0" tIns="0" rIns="0" bIns="0" rtlCol="0" anchor="t">
            <a:spAutoFit/>
          </a:bodyPr>
          <a:lstStyle/>
          <a:p>
            <a:pPr marL="478378" lvl="1" indent="-239189" algn="l">
              <a:lnSpc>
                <a:spcPts val="3057"/>
              </a:lnSpc>
              <a:spcBef>
                <a:spcPct val="0"/>
              </a:spcBef>
              <a:buFont typeface="Arial"/>
              <a:buChar char="•"/>
            </a:pPr>
            <a:r>
              <a:rPr lang="en-US" sz="2215">
                <a:solidFill>
                  <a:srgbClr val="FFFFFF"/>
                </a:solidFill>
                <a:latin typeface="DM Sans"/>
                <a:ea typeface="DM Sans"/>
                <a:cs typeface="DM Sans"/>
                <a:sym typeface="DM Sans"/>
              </a:rPr>
              <a:t>Significant</a:t>
            </a:r>
            <a:r>
              <a:rPr lang="en-US" sz="2215" u="none" strike="noStrike">
                <a:solidFill>
                  <a:srgbClr val="FFFFFF"/>
                </a:solidFill>
                <a:latin typeface="DM Sans"/>
                <a:ea typeface="DM Sans"/>
                <a:cs typeface="DM Sans"/>
                <a:sym typeface="DM Sans"/>
              </a:rPr>
              <a:t> issues with missing values, especially in crucial columns like Account Number, Branch Code, Loan Amount, Account Balance, and Phone Number.</a:t>
            </a:r>
          </a:p>
          <a:p>
            <a:pPr marL="478378" lvl="1" indent="-239189" algn="l">
              <a:lnSpc>
                <a:spcPts val="3057"/>
              </a:lnSpc>
              <a:spcBef>
                <a:spcPct val="0"/>
              </a:spcBef>
              <a:buFont typeface="Arial"/>
              <a:buChar char="•"/>
            </a:pPr>
            <a:r>
              <a:rPr lang="en-US" sz="2215" u="none" strike="noStrike">
                <a:solidFill>
                  <a:srgbClr val="FFFFFF"/>
                </a:solidFill>
                <a:latin typeface="DM Sans"/>
                <a:ea typeface="DM Sans"/>
                <a:cs typeface="DM Sans"/>
                <a:sym typeface="DM Sans"/>
              </a:rPr>
              <a:t>Inconsistent data formats and erroneous entries, particularly in the Age, Credit Score, and Income columns.</a:t>
            </a:r>
          </a:p>
          <a:p>
            <a:pPr marL="478378" lvl="1" indent="-239189" algn="l">
              <a:lnSpc>
                <a:spcPts val="3057"/>
              </a:lnSpc>
              <a:spcBef>
                <a:spcPct val="0"/>
              </a:spcBef>
              <a:buFont typeface="Arial"/>
              <a:buChar char="•"/>
            </a:pPr>
            <a:r>
              <a:rPr lang="en-US" sz="2215" u="none" strike="noStrike">
                <a:solidFill>
                  <a:srgbClr val="FFFFFF"/>
                </a:solidFill>
                <a:latin typeface="DM Sans"/>
                <a:ea typeface="DM Sans"/>
                <a:cs typeface="DM Sans"/>
                <a:sym typeface="DM Sans"/>
              </a:rPr>
              <a:t>The presence of outliers in the Transaction Amount and Loan Amount columns, which could skew the analysis results.</a:t>
            </a:r>
          </a:p>
          <a:p>
            <a:pPr marL="478378" lvl="1" indent="-239189" algn="l">
              <a:lnSpc>
                <a:spcPts val="3057"/>
              </a:lnSpc>
              <a:spcBef>
                <a:spcPct val="0"/>
              </a:spcBef>
              <a:buFont typeface="Arial"/>
              <a:buChar char="•"/>
            </a:pPr>
            <a:r>
              <a:rPr lang="en-US" sz="2215" u="none" strike="noStrike">
                <a:solidFill>
                  <a:srgbClr val="FFFFFF"/>
                </a:solidFill>
                <a:latin typeface="DM Sans"/>
                <a:ea typeface="DM Sans"/>
                <a:cs typeface="DM Sans"/>
                <a:sym typeface="DM Sans"/>
              </a:rPr>
              <a:t>Key questions raised about customer segmentation, loan performance, transaction patterns, and geographical insights.</a:t>
            </a:r>
          </a:p>
          <a:p>
            <a:pPr marL="0" lvl="0" indent="0" algn="just">
              <a:lnSpc>
                <a:spcPts val="3057"/>
              </a:lnSpc>
              <a:spcBef>
                <a:spcPct val="0"/>
              </a:spcBef>
            </a:pPr>
            <a:endParaRPr lang="en-US" sz="2215" u="none" strike="noStrike">
              <a:solidFill>
                <a:srgbClr val="FFFFFF"/>
              </a:solidFill>
              <a:latin typeface="DM Sans"/>
              <a:ea typeface="DM Sans"/>
              <a:cs typeface="DM Sans"/>
              <a:sym typeface="DM Sans"/>
            </a:endParaRPr>
          </a:p>
        </p:txBody>
      </p:sp>
      <p:sp>
        <p:nvSpPr>
          <p:cNvPr id="3" name="Freeform 3"/>
          <p:cNvSpPr/>
          <p:nvPr/>
        </p:nvSpPr>
        <p:spPr>
          <a:xfrm>
            <a:off x="584089" y="4790489"/>
            <a:ext cx="1047956" cy="1059515"/>
          </a:xfrm>
          <a:custGeom>
            <a:avLst/>
            <a:gdLst/>
            <a:ahLst/>
            <a:cxnLst/>
            <a:rect l="l" t="t" r="r" b="b"/>
            <a:pathLst>
              <a:path w="1047956" h="1059515">
                <a:moveTo>
                  <a:pt x="0" y="0"/>
                </a:moveTo>
                <a:lnTo>
                  <a:pt x="1047956" y="0"/>
                </a:lnTo>
                <a:lnTo>
                  <a:pt x="1047956" y="1059514"/>
                </a:lnTo>
                <a:lnTo>
                  <a:pt x="0" y="1059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rot="-10800000">
            <a:off x="81160" y="9829800"/>
            <a:ext cx="13457996" cy="3264379"/>
            <a:chOff x="0" y="0"/>
            <a:chExt cx="17943995" cy="4352506"/>
          </a:xfrm>
        </p:grpSpPr>
        <p:sp>
          <p:nvSpPr>
            <p:cNvPr id="5" name="Freeform 5"/>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txBody>
            <a:bodyPr/>
            <a:lstStyle/>
            <a:p>
              <a:endParaRPr lang="en-US"/>
            </a:p>
          </p:txBody>
        </p:sp>
        <p:sp>
          <p:nvSpPr>
            <p:cNvPr id="7" name="Freeform 7"/>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txBody>
            <a:bodyPr/>
            <a:lstStyle/>
            <a:p>
              <a:endParaRPr lang="en-US"/>
            </a:p>
          </p:txBody>
        </p:sp>
      </p:grpSp>
      <p:sp>
        <p:nvSpPr>
          <p:cNvPr id="9" name="Freeform 9"/>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txBody>
          <a:bodyPr/>
          <a:lstStyle/>
          <a:p>
            <a:endParaRPr lang="en-US"/>
          </a:p>
        </p:txBody>
      </p:sp>
      <p:grpSp>
        <p:nvGrpSpPr>
          <p:cNvPr id="10" name="Group 10"/>
          <p:cNvGrpSpPr>
            <a:grpSpLocks noChangeAspect="1"/>
          </p:cNvGrpSpPr>
          <p:nvPr/>
        </p:nvGrpSpPr>
        <p:grpSpPr>
          <a:xfrm>
            <a:off x="11807534" y="0"/>
            <a:ext cx="6254290" cy="10287000"/>
            <a:chOff x="0" y="0"/>
            <a:chExt cx="3860673" cy="6350000"/>
          </a:xfrm>
        </p:grpSpPr>
        <p:sp>
          <p:nvSpPr>
            <p:cNvPr id="11" name="Freeform 11"/>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7"/>
              <a:stretch>
                <a:fillRect l="-73436" r="-73436"/>
              </a:stretch>
            </a:blipFill>
          </p:spPr>
          <p:txBody>
            <a:bodyPr/>
            <a:lstStyle/>
            <a:p>
              <a:endParaRPr lang="en-US"/>
            </a:p>
          </p:txBody>
        </p:sp>
      </p:grpSp>
      <p:sp>
        <p:nvSpPr>
          <p:cNvPr id="12" name="Freeform 12"/>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txBody>
          <a:bodyPr/>
          <a:lstStyle/>
          <a:p>
            <a:endParaRPr lang="en-US"/>
          </a:p>
        </p:txBody>
      </p:sp>
      <p:grpSp>
        <p:nvGrpSpPr>
          <p:cNvPr id="13" name="Group 13"/>
          <p:cNvGrpSpPr/>
          <p:nvPr/>
        </p:nvGrpSpPr>
        <p:grpSpPr>
          <a:xfrm rot="-10800000">
            <a:off x="16065787" y="9829800"/>
            <a:ext cx="13457996" cy="3264379"/>
            <a:chOff x="0" y="0"/>
            <a:chExt cx="17943995" cy="4352506"/>
          </a:xfrm>
        </p:grpSpPr>
        <p:sp>
          <p:nvSpPr>
            <p:cNvPr id="14" name="Freeform 14"/>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txBody>
            <a:bodyPr/>
            <a:lstStyle/>
            <a:p>
              <a:endParaRPr lang="en-US"/>
            </a:p>
          </p:txBody>
        </p:sp>
        <p:sp>
          <p:nvSpPr>
            <p:cNvPr id="16" name="Freeform 16"/>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txBody>
            <a:bodyPr/>
            <a:lstStyle/>
            <a:p>
              <a:endParaRPr lang="en-US"/>
            </a:p>
          </p:txBody>
        </p:sp>
      </p:grpSp>
      <p:sp>
        <p:nvSpPr>
          <p:cNvPr id="18" name="TextBox 18"/>
          <p:cNvSpPr txBox="1"/>
          <p:nvPr/>
        </p:nvSpPr>
        <p:spPr>
          <a:xfrm>
            <a:off x="-1220639" y="373671"/>
            <a:ext cx="16422504" cy="3659584"/>
          </a:xfrm>
          <a:prstGeom prst="rect">
            <a:avLst/>
          </a:prstGeom>
        </p:spPr>
        <p:txBody>
          <a:bodyPr lIns="0" tIns="0" rIns="0" bIns="0" rtlCol="0" anchor="t">
            <a:spAutoFit/>
          </a:bodyPr>
          <a:lstStyle/>
          <a:p>
            <a:pPr algn="ctr">
              <a:lnSpc>
                <a:spcPts val="9625"/>
              </a:lnSpc>
            </a:pPr>
            <a:r>
              <a:rPr lang="en-US" sz="8020">
                <a:solidFill>
                  <a:srgbClr val="FFFFFF"/>
                </a:solidFill>
                <a:latin typeface="Now Bold"/>
                <a:ea typeface="Now Bold"/>
                <a:cs typeface="Now Bold"/>
                <a:sym typeface="Now Bold"/>
              </a:rPr>
              <a:t>1. EXECUTIVE SUMMARY</a:t>
            </a:r>
          </a:p>
          <a:p>
            <a:pPr algn="ctr">
              <a:lnSpc>
                <a:spcPts val="9625"/>
              </a:lnSpc>
            </a:pPr>
            <a:endParaRPr lang="en-US" sz="8020">
              <a:solidFill>
                <a:srgbClr val="FFFFFF"/>
              </a:solidFill>
              <a:latin typeface="Now Bold"/>
              <a:ea typeface="Now Bold"/>
              <a:cs typeface="Now Bold"/>
              <a:sym typeface="Now Bold"/>
            </a:endParaRPr>
          </a:p>
          <a:p>
            <a:pPr marL="0" lvl="0" indent="0" algn="ctr">
              <a:lnSpc>
                <a:spcPts val="9625"/>
              </a:lnSpc>
              <a:spcBef>
                <a:spcPct val="0"/>
              </a:spcBef>
            </a:pPr>
            <a:endParaRPr lang="en-US" sz="8020">
              <a:solidFill>
                <a:srgbClr val="FFFFFF"/>
              </a:solidFill>
              <a:latin typeface="Now Bold"/>
              <a:ea typeface="Now Bold"/>
              <a:cs typeface="Now Bold"/>
              <a:sym typeface="Now Bold"/>
            </a:endParaRPr>
          </a:p>
        </p:txBody>
      </p:sp>
      <p:sp>
        <p:nvSpPr>
          <p:cNvPr id="19" name="TextBox 19"/>
          <p:cNvSpPr txBox="1"/>
          <p:nvPr/>
        </p:nvSpPr>
        <p:spPr>
          <a:xfrm>
            <a:off x="808657" y="1711530"/>
            <a:ext cx="12003001" cy="2926101"/>
          </a:xfrm>
          <a:prstGeom prst="rect">
            <a:avLst/>
          </a:prstGeom>
        </p:spPr>
        <p:txBody>
          <a:bodyPr lIns="0" tIns="0" rIns="0" bIns="0" rtlCol="0" anchor="t">
            <a:spAutoFit/>
          </a:bodyPr>
          <a:lstStyle/>
          <a:p>
            <a:pPr algn="ctr">
              <a:lnSpc>
                <a:spcPts val="3333"/>
              </a:lnSpc>
            </a:pPr>
            <a:r>
              <a:rPr lang="en-US" sz="2415">
                <a:solidFill>
                  <a:srgbClr val="FFFFFF"/>
                </a:solidFill>
                <a:latin typeface="DM Sans"/>
                <a:ea typeface="DM Sans"/>
                <a:cs typeface="DM Sans"/>
                <a:sym typeface="DM Sans"/>
              </a:rPr>
              <a:t>The objective of this report is to detail the process of cleaning the financial dataset named” finance_dataset_uncleaned.xlsx” and transforming it into a cleaner, more optimized version named “finance_cleaned.xlsx”. Additionally, this report covers the analysis of customer financial data, including account balances, loan performance, and transaction patterns, based on the cleaned dataset. The goal is to identify key patterns, address data quality issues, and provide actionable insights.</a:t>
            </a:r>
          </a:p>
          <a:p>
            <a:pPr marL="0" lvl="0" indent="0" algn="ctr">
              <a:lnSpc>
                <a:spcPts val="3333"/>
              </a:lnSpc>
              <a:spcBef>
                <a:spcPct val="0"/>
              </a:spcBef>
            </a:pPr>
            <a:endParaRPr lang="en-US" sz="2415">
              <a:solidFill>
                <a:srgbClr val="FFFFFF"/>
              </a:solidFill>
              <a:latin typeface="DM Sans"/>
              <a:ea typeface="DM Sans"/>
              <a:cs typeface="DM Sans"/>
              <a:sym typeface="DM Sans"/>
            </a:endParaRPr>
          </a:p>
        </p:txBody>
      </p:sp>
      <p:sp>
        <p:nvSpPr>
          <p:cNvPr id="20" name="TextBox 20"/>
          <p:cNvSpPr txBox="1"/>
          <p:nvPr/>
        </p:nvSpPr>
        <p:spPr>
          <a:xfrm>
            <a:off x="808657" y="5160550"/>
            <a:ext cx="4026849" cy="445029"/>
          </a:xfrm>
          <a:prstGeom prst="rect">
            <a:avLst/>
          </a:prstGeom>
        </p:spPr>
        <p:txBody>
          <a:bodyPr lIns="0" tIns="0" rIns="0" bIns="0" rtlCol="0" anchor="t">
            <a:spAutoFit/>
          </a:bodyPr>
          <a:lstStyle/>
          <a:p>
            <a:pPr marL="0" lvl="0" indent="0" algn="ctr">
              <a:lnSpc>
                <a:spcPts val="3609"/>
              </a:lnSpc>
              <a:spcBef>
                <a:spcPct val="0"/>
              </a:spcBef>
            </a:pPr>
            <a:r>
              <a:rPr lang="en-US" sz="2615">
                <a:solidFill>
                  <a:srgbClr val="FFFFFF"/>
                </a:solidFill>
                <a:latin typeface="DM Sans Bold"/>
                <a:ea typeface="DM Sans Bold"/>
                <a:cs typeface="DM Sans Bold"/>
                <a:sym typeface="DM Sans Bold"/>
              </a:rPr>
              <a:t>KEY FINDINGS: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a:grpSpLocks noChangeAspect="1"/>
          </p:cNvGrpSpPr>
          <p:nvPr/>
        </p:nvGrpSpPr>
        <p:grpSpPr>
          <a:xfrm>
            <a:off x="7714339" y="746393"/>
            <a:ext cx="3785998" cy="5246370"/>
            <a:chOff x="0" y="0"/>
            <a:chExt cx="4734560" cy="6560820"/>
          </a:xfrm>
        </p:grpSpPr>
        <p:sp>
          <p:nvSpPr>
            <p:cNvPr id="6" name="Freeform 6"/>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txBody>
            <a:bodyPr/>
            <a:lstStyle/>
            <a:p>
              <a:endParaRPr lang="en-US"/>
            </a:p>
          </p:txBody>
        </p:sp>
        <p:sp>
          <p:nvSpPr>
            <p:cNvPr id="7" name="Freeform 7"/>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txBody>
            <a:bodyPr/>
            <a:lstStyle/>
            <a:p>
              <a:endParaRPr lang="en-US"/>
            </a:p>
          </p:txBody>
        </p:sp>
        <p:sp>
          <p:nvSpPr>
            <p:cNvPr id="8" name="Freeform 8"/>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6"/>
              <a:stretch>
                <a:fillRect l="-3218" r="-3218" b="-217928"/>
              </a:stretch>
            </a:blipFill>
          </p:spPr>
          <p:txBody>
            <a:bodyPr/>
            <a:lstStyle/>
            <a:p>
              <a:endParaRPr lang="en-US"/>
            </a:p>
          </p:txBody>
        </p:sp>
        <p:sp>
          <p:nvSpPr>
            <p:cNvPr id="9" name="Freeform 9"/>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txBody>
            <a:bodyPr/>
            <a:lstStyle/>
            <a:p>
              <a:endParaRPr lang="en-US"/>
            </a:p>
          </p:txBody>
        </p:sp>
        <p:sp>
          <p:nvSpPr>
            <p:cNvPr id="10" name="Freeform 10"/>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txBody>
            <a:bodyPr/>
            <a:lstStyle/>
            <a:p>
              <a:endParaRPr lang="en-US"/>
            </a:p>
          </p:txBody>
        </p:sp>
        <p:sp>
          <p:nvSpPr>
            <p:cNvPr id="11" name="Freeform 11"/>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txBody>
            <a:bodyPr/>
            <a:lstStyle/>
            <a:p>
              <a:endParaRPr lang="en-US"/>
            </a:p>
          </p:txBody>
        </p:sp>
        <p:sp>
          <p:nvSpPr>
            <p:cNvPr id="12" name="Freeform 12"/>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txBody>
            <a:bodyPr/>
            <a:lstStyle/>
            <a:p>
              <a:endParaRPr lang="en-US"/>
            </a:p>
          </p:txBody>
        </p:sp>
        <p:sp>
          <p:nvSpPr>
            <p:cNvPr id="13" name="Freeform 13"/>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txBody>
            <a:bodyPr/>
            <a:lstStyle/>
            <a:p>
              <a:endParaRPr lang="en-US"/>
            </a:p>
          </p:txBody>
        </p:sp>
        <p:sp>
          <p:nvSpPr>
            <p:cNvPr id="14" name="Freeform 14"/>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txBody>
            <a:bodyPr/>
            <a:lstStyle/>
            <a:p>
              <a:endParaRPr lang="en-US"/>
            </a:p>
          </p:txBody>
        </p:sp>
        <p:sp>
          <p:nvSpPr>
            <p:cNvPr id="15" name="Freeform 15"/>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txBody>
            <a:bodyPr/>
            <a:lstStyle/>
            <a:p>
              <a:endParaRPr lang="en-US"/>
            </a:p>
          </p:txBody>
        </p:sp>
        <p:sp>
          <p:nvSpPr>
            <p:cNvPr id="16" name="Freeform 16"/>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txBody>
            <a:bodyPr/>
            <a:lstStyle/>
            <a:p>
              <a:endParaRPr lang="en-US"/>
            </a:p>
          </p:txBody>
        </p:sp>
      </p:grpSp>
      <p:grpSp>
        <p:nvGrpSpPr>
          <p:cNvPr id="17" name="Group 17"/>
          <p:cNvGrpSpPr>
            <a:grpSpLocks noChangeAspect="1"/>
          </p:cNvGrpSpPr>
          <p:nvPr/>
        </p:nvGrpSpPr>
        <p:grpSpPr>
          <a:xfrm>
            <a:off x="11500337" y="3191206"/>
            <a:ext cx="3785998" cy="5246370"/>
            <a:chOff x="0" y="0"/>
            <a:chExt cx="4734560" cy="6560820"/>
          </a:xfrm>
        </p:grpSpPr>
        <p:sp>
          <p:nvSpPr>
            <p:cNvPr id="18" name="Freeform 18"/>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txBody>
            <a:bodyPr/>
            <a:lstStyle/>
            <a:p>
              <a:endParaRPr lang="en-US"/>
            </a:p>
          </p:txBody>
        </p:sp>
        <p:sp>
          <p:nvSpPr>
            <p:cNvPr id="19" name="Freeform 19"/>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txBody>
            <a:bodyPr/>
            <a:lstStyle/>
            <a:p>
              <a:endParaRPr lang="en-US"/>
            </a:p>
          </p:txBody>
        </p:sp>
        <p:sp>
          <p:nvSpPr>
            <p:cNvPr id="20" name="Freeform 20"/>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7"/>
              <a:stretch>
                <a:fillRect t="-12574" b="-156516"/>
              </a:stretch>
            </a:blipFill>
          </p:spPr>
          <p:txBody>
            <a:bodyPr/>
            <a:lstStyle/>
            <a:p>
              <a:endParaRPr lang="en-US"/>
            </a:p>
          </p:txBody>
        </p:sp>
        <p:sp>
          <p:nvSpPr>
            <p:cNvPr id="21" name="Freeform 21"/>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txBody>
            <a:bodyPr/>
            <a:lstStyle/>
            <a:p>
              <a:endParaRPr lang="en-US"/>
            </a:p>
          </p:txBody>
        </p:sp>
        <p:sp>
          <p:nvSpPr>
            <p:cNvPr id="22" name="Freeform 22"/>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txBody>
            <a:bodyPr/>
            <a:lstStyle/>
            <a:p>
              <a:endParaRPr lang="en-US"/>
            </a:p>
          </p:txBody>
        </p:sp>
        <p:sp>
          <p:nvSpPr>
            <p:cNvPr id="23" name="Freeform 23"/>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txBody>
            <a:bodyPr/>
            <a:lstStyle/>
            <a:p>
              <a:endParaRPr lang="en-US"/>
            </a:p>
          </p:txBody>
        </p:sp>
        <p:sp>
          <p:nvSpPr>
            <p:cNvPr id="24" name="Freeform 24"/>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txBody>
            <a:bodyPr/>
            <a:lstStyle/>
            <a:p>
              <a:endParaRPr lang="en-US"/>
            </a:p>
          </p:txBody>
        </p:sp>
        <p:sp>
          <p:nvSpPr>
            <p:cNvPr id="25" name="Freeform 25"/>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txBody>
            <a:bodyPr/>
            <a:lstStyle/>
            <a:p>
              <a:endParaRPr lang="en-US"/>
            </a:p>
          </p:txBody>
        </p:sp>
        <p:sp>
          <p:nvSpPr>
            <p:cNvPr id="26" name="Freeform 26"/>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txBody>
            <a:bodyPr/>
            <a:lstStyle/>
            <a:p>
              <a:endParaRPr lang="en-US"/>
            </a:p>
          </p:txBody>
        </p:sp>
        <p:sp>
          <p:nvSpPr>
            <p:cNvPr id="27" name="Freeform 27"/>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txBody>
            <a:bodyPr/>
            <a:lstStyle/>
            <a:p>
              <a:endParaRPr lang="en-US"/>
            </a:p>
          </p:txBody>
        </p:sp>
        <p:sp>
          <p:nvSpPr>
            <p:cNvPr id="28" name="Freeform 28"/>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txBody>
            <a:bodyPr/>
            <a:lstStyle/>
            <a:p>
              <a:endParaRPr lang="en-US"/>
            </a:p>
          </p:txBody>
        </p:sp>
      </p:grpSp>
      <p:grpSp>
        <p:nvGrpSpPr>
          <p:cNvPr id="29" name="Group 29"/>
          <p:cNvGrpSpPr>
            <a:grpSpLocks noChangeAspect="1"/>
          </p:cNvGrpSpPr>
          <p:nvPr/>
        </p:nvGrpSpPr>
        <p:grpSpPr>
          <a:xfrm>
            <a:off x="15286335" y="4320634"/>
            <a:ext cx="2651460" cy="5246370"/>
            <a:chOff x="0" y="0"/>
            <a:chExt cx="2620010" cy="5184140"/>
          </a:xfrm>
        </p:grpSpPr>
        <p:sp>
          <p:nvSpPr>
            <p:cNvPr id="30" name="Freeform 3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1" name="Freeform 3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24480" r="-24480" b="-138909"/>
              </a:stretch>
            </a:blipFill>
          </p:spPr>
          <p:txBody>
            <a:bodyPr/>
            <a:lstStyle/>
            <a:p>
              <a:endParaRPr lang="en-US"/>
            </a:p>
          </p:txBody>
        </p:sp>
        <p:sp>
          <p:nvSpPr>
            <p:cNvPr id="32" name="Freeform 3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33" name="Freeform 3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34" name="Freeform 3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35" name="Freeform 3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36" name="Freeform 3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37" name="Freeform 3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38" name="Freeform 3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39" name="TextBox 39"/>
          <p:cNvSpPr txBox="1"/>
          <p:nvPr/>
        </p:nvSpPr>
        <p:spPr>
          <a:xfrm>
            <a:off x="797238" y="302708"/>
            <a:ext cx="10603968" cy="1933575"/>
          </a:xfrm>
          <a:prstGeom prst="rect">
            <a:avLst/>
          </a:prstGeom>
        </p:spPr>
        <p:txBody>
          <a:bodyPr lIns="0" tIns="0" rIns="0" bIns="0" rtlCol="0" anchor="t">
            <a:spAutoFit/>
          </a:bodyPr>
          <a:lstStyle/>
          <a:p>
            <a:pPr marL="0" lvl="0" indent="0" algn="l">
              <a:lnSpc>
                <a:spcPts val="7522"/>
              </a:lnSpc>
              <a:spcBef>
                <a:spcPct val="0"/>
              </a:spcBef>
            </a:pPr>
            <a:r>
              <a:rPr lang="en-US" sz="6268">
                <a:solidFill>
                  <a:srgbClr val="FFFFFF"/>
                </a:solidFill>
                <a:latin typeface="Now Bold"/>
                <a:ea typeface="Now Bold"/>
                <a:cs typeface="Now Bold"/>
                <a:sym typeface="Now Bold"/>
              </a:rPr>
              <a:t>2. DATA QUALITY ASSESSMENT</a:t>
            </a:r>
          </a:p>
        </p:txBody>
      </p:sp>
      <p:sp>
        <p:nvSpPr>
          <p:cNvPr id="40" name="TextBox 40"/>
          <p:cNvSpPr txBox="1"/>
          <p:nvPr/>
        </p:nvSpPr>
        <p:spPr>
          <a:xfrm>
            <a:off x="318411" y="2160083"/>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ea typeface="DM Sans Bold"/>
                <a:cs typeface="DM Sans Bold"/>
                <a:sym typeface="DM Sans Bold"/>
              </a:rPr>
              <a:t>01</a:t>
            </a:r>
          </a:p>
        </p:txBody>
      </p:sp>
      <p:sp>
        <p:nvSpPr>
          <p:cNvPr id="41" name="TextBox 41"/>
          <p:cNvSpPr txBox="1"/>
          <p:nvPr/>
        </p:nvSpPr>
        <p:spPr>
          <a:xfrm>
            <a:off x="1276064" y="2329529"/>
            <a:ext cx="8678831" cy="428265"/>
          </a:xfrm>
          <a:prstGeom prst="rect">
            <a:avLst/>
          </a:prstGeom>
        </p:spPr>
        <p:txBody>
          <a:bodyPr lIns="0" tIns="0" rIns="0" bIns="0" rtlCol="0" anchor="t">
            <a:spAutoFit/>
          </a:bodyPr>
          <a:lstStyle/>
          <a:p>
            <a:pPr marL="0" lvl="0" indent="0" algn="l">
              <a:lnSpc>
                <a:spcPts val="3471"/>
              </a:lnSpc>
              <a:spcBef>
                <a:spcPct val="0"/>
              </a:spcBef>
            </a:pPr>
            <a:r>
              <a:rPr lang="en-US" sz="2515">
                <a:solidFill>
                  <a:srgbClr val="FFFFFF"/>
                </a:solidFill>
                <a:latin typeface="DM Sans"/>
                <a:ea typeface="DM Sans"/>
                <a:cs typeface="DM Sans"/>
                <a:sym typeface="DM Sans"/>
              </a:rPr>
              <a:t>1. Incomplete Data:</a:t>
            </a:r>
          </a:p>
        </p:txBody>
      </p:sp>
      <p:sp>
        <p:nvSpPr>
          <p:cNvPr id="42" name="TextBox 42"/>
          <p:cNvSpPr txBox="1"/>
          <p:nvPr/>
        </p:nvSpPr>
        <p:spPr>
          <a:xfrm>
            <a:off x="1276064" y="2793045"/>
            <a:ext cx="6345242" cy="4985406"/>
          </a:xfrm>
          <a:prstGeom prst="rect">
            <a:avLst/>
          </a:prstGeom>
        </p:spPr>
        <p:txBody>
          <a:bodyPr lIns="0" tIns="0" rIns="0" bIns="0" rtlCol="0" anchor="t">
            <a:spAutoFit/>
          </a:bodyPr>
          <a:lstStyle/>
          <a:p>
            <a:pPr marL="0" lvl="0" indent="0" algn="l">
              <a:lnSpc>
                <a:spcPts val="2643"/>
              </a:lnSpc>
              <a:spcBef>
                <a:spcPct val="0"/>
              </a:spcBef>
            </a:pPr>
            <a:endParaRPr/>
          </a:p>
          <a:p>
            <a:pPr marL="413610" lvl="1" indent="-206805" algn="l">
              <a:lnSpc>
                <a:spcPts val="2643"/>
              </a:lnSpc>
              <a:spcBef>
                <a:spcPct val="0"/>
              </a:spcBef>
              <a:buFont typeface="Arial"/>
              <a:buChar char="•"/>
            </a:pPr>
            <a:r>
              <a:rPr lang="en-US" sz="1915" u="none" strike="noStrike">
                <a:solidFill>
                  <a:srgbClr val="FFFFFF"/>
                </a:solidFill>
                <a:latin typeface="DM Sans"/>
                <a:ea typeface="DM Sans"/>
                <a:cs typeface="DM Sans"/>
                <a:sym typeface="DM Sans"/>
              </a:rPr>
              <a:t>Missing Values: Detected in critical fields such as </a:t>
            </a:r>
            <a:r>
              <a:rPr lang="en-US" sz="1915" u="none" strike="noStrike">
                <a:solidFill>
                  <a:srgbClr val="F1945B"/>
                </a:solidFill>
                <a:latin typeface="DM Sans"/>
                <a:ea typeface="DM Sans"/>
                <a:cs typeface="DM Sans"/>
                <a:sym typeface="DM Sans"/>
              </a:rPr>
              <a:t>Account Number, Branch Code, Loan Amount, Account Balance, and Phone Number</a:t>
            </a:r>
            <a:r>
              <a:rPr lang="en-US" sz="1915" u="none" strike="noStrike">
                <a:solidFill>
                  <a:srgbClr val="FFFFFF"/>
                </a:solidFill>
                <a:latin typeface="DM Sans"/>
                <a:ea typeface="DM Sans"/>
                <a:cs typeface="DM Sans"/>
                <a:sym typeface="DM Sans"/>
              </a:rPr>
              <a:t>. These missing values may lead to incomplete analysis and should be addressed by imputation or further data collection.</a:t>
            </a:r>
          </a:p>
          <a:p>
            <a:pPr marL="413610" lvl="1" indent="-206805" algn="l">
              <a:lnSpc>
                <a:spcPts val="2643"/>
              </a:lnSpc>
              <a:spcBef>
                <a:spcPct val="0"/>
              </a:spcBef>
              <a:buFont typeface="Arial"/>
              <a:buChar char="•"/>
            </a:pPr>
            <a:r>
              <a:rPr lang="en-US" sz="1915" u="none" strike="noStrike">
                <a:solidFill>
                  <a:srgbClr val="FFFFFF"/>
                </a:solidFill>
                <a:latin typeface="DM Sans"/>
                <a:ea typeface="DM Sans"/>
                <a:cs typeface="DM Sans"/>
                <a:sym typeface="DM Sans"/>
              </a:rPr>
              <a:t>Inaccurate/Incorrect Data: Erroneous entries were found in columns like </a:t>
            </a:r>
            <a:r>
              <a:rPr lang="en-US" sz="1915" u="none" strike="noStrike">
                <a:solidFill>
                  <a:srgbClr val="F1945B"/>
                </a:solidFill>
                <a:latin typeface="DM Sans"/>
                <a:ea typeface="DM Sans"/>
                <a:cs typeface="DM Sans"/>
                <a:sym typeface="DM Sans"/>
              </a:rPr>
              <a:t>Age, Credit Score, and Income.</a:t>
            </a:r>
            <a:r>
              <a:rPr lang="en-US" sz="1915" u="none" strike="noStrike">
                <a:solidFill>
                  <a:srgbClr val="FFFFFF"/>
                </a:solidFill>
                <a:latin typeface="DM Sans"/>
                <a:ea typeface="DM Sans"/>
                <a:cs typeface="DM Sans"/>
                <a:sym typeface="DM Sans"/>
              </a:rPr>
              <a:t> These values are unrealistic and need correction or removal.</a:t>
            </a:r>
          </a:p>
          <a:p>
            <a:pPr marL="413610" lvl="1" indent="-206805" algn="l">
              <a:lnSpc>
                <a:spcPts val="2643"/>
              </a:lnSpc>
              <a:spcBef>
                <a:spcPct val="0"/>
              </a:spcBef>
              <a:buFont typeface="Arial"/>
              <a:buChar char="•"/>
            </a:pPr>
            <a:r>
              <a:rPr lang="en-US" sz="1915" u="none" strike="noStrike">
                <a:solidFill>
                  <a:srgbClr val="F1945B"/>
                </a:solidFill>
                <a:latin typeface="DM Sans"/>
                <a:ea typeface="DM Sans"/>
                <a:cs typeface="DM Sans"/>
                <a:sym typeface="DM Sans"/>
              </a:rPr>
              <a:t>Phone Numbers</a:t>
            </a:r>
            <a:r>
              <a:rPr lang="en-US" sz="1915" u="none" strike="noStrike">
                <a:solidFill>
                  <a:srgbClr val="FFFFFF"/>
                </a:solidFill>
                <a:latin typeface="DM Sans"/>
                <a:ea typeface="DM Sans"/>
                <a:cs typeface="DM Sans"/>
                <a:sym typeface="DM Sans"/>
              </a:rPr>
              <a:t>: Some phone numbers contain nonsensical data, which could hinder communication and identification efforts.</a:t>
            </a:r>
          </a:p>
          <a:p>
            <a:pPr marL="0" lvl="0" indent="0" algn="l">
              <a:lnSpc>
                <a:spcPts val="2643"/>
              </a:lnSpc>
              <a:spcBef>
                <a:spcPct val="0"/>
              </a:spcBef>
            </a:pPr>
            <a:endParaRPr lang="en-US" sz="1915" u="none" strike="noStrike">
              <a:solidFill>
                <a:srgbClr val="FFFFFF"/>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484500" y="2414050"/>
            <a:ext cx="7114417" cy="6844250"/>
          </a:xfrm>
          <a:custGeom>
            <a:avLst/>
            <a:gdLst/>
            <a:ahLst/>
            <a:cxnLst/>
            <a:rect l="l" t="t" r="r" b="b"/>
            <a:pathLst>
              <a:path w="7114417" h="6844250">
                <a:moveTo>
                  <a:pt x="0" y="0"/>
                </a:moveTo>
                <a:lnTo>
                  <a:pt x="7114417" y="0"/>
                </a:lnTo>
                <a:lnTo>
                  <a:pt x="7114417" y="6844250"/>
                </a:lnTo>
                <a:lnTo>
                  <a:pt x="0" y="684425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797238" y="302708"/>
            <a:ext cx="10603968" cy="1933575"/>
          </a:xfrm>
          <a:prstGeom prst="rect">
            <a:avLst/>
          </a:prstGeom>
        </p:spPr>
        <p:txBody>
          <a:bodyPr lIns="0" tIns="0" rIns="0" bIns="0" rtlCol="0" anchor="t">
            <a:spAutoFit/>
          </a:bodyPr>
          <a:lstStyle/>
          <a:p>
            <a:pPr marL="0" lvl="0" indent="0" algn="l">
              <a:lnSpc>
                <a:spcPts val="7522"/>
              </a:lnSpc>
              <a:spcBef>
                <a:spcPct val="0"/>
              </a:spcBef>
            </a:pPr>
            <a:r>
              <a:rPr lang="en-US" sz="6268">
                <a:solidFill>
                  <a:srgbClr val="FFFFFF"/>
                </a:solidFill>
                <a:latin typeface="Now Bold"/>
                <a:ea typeface="Now Bold"/>
                <a:cs typeface="Now Bold"/>
                <a:sym typeface="Now Bold"/>
              </a:rPr>
              <a:t>2. DATA QUALITY ASSESSMENT</a:t>
            </a:r>
          </a:p>
        </p:txBody>
      </p:sp>
      <p:sp>
        <p:nvSpPr>
          <p:cNvPr id="6" name="TextBox 6"/>
          <p:cNvSpPr txBox="1"/>
          <p:nvPr/>
        </p:nvSpPr>
        <p:spPr>
          <a:xfrm>
            <a:off x="318411" y="244020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ea typeface="DM Sans Bold"/>
                <a:cs typeface="DM Sans Bold"/>
                <a:sym typeface="DM Sans Bold"/>
              </a:rPr>
              <a:t>02</a:t>
            </a:r>
          </a:p>
        </p:txBody>
      </p:sp>
      <p:sp>
        <p:nvSpPr>
          <p:cNvPr id="7" name="TextBox 7"/>
          <p:cNvSpPr txBox="1"/>
          <p:nvPr/>
        </p:nvSpPr>
        <p:spPr>
          <a:xfrm>
            <a:off x="1437735" y="2646875"/>
            <a:ext cx="8678831" cy="428265"/>
          </a:xfrm>
          <a:prstGeom prst="rect">
            <a:avLst/>
          </a:prstGeom>
        </p:spPr>
        <p:txBody>
          <a:bodyPr lIns="0" tIns="0" rIns="0" bIns="0" rtlCol="0" anchor="t">
            <a:spAutoFit/>
          </a:bodyPr>
          <a:lstStyle/>
          <a:p>
            <a:pPr marL="0" lvl="0" indent="0" algn="l">
              <a:lnSpc>
                <a:spcPts val="3471"/>
              </a:lnSpc>
              <a:spcBef>
                <a:spcPct val="0"/>
              </a:spcBef>
            </a:pPr>
            <a:r>
              <a:rPr lang="en-US" sz="2515">
                <a:solidFill>
                  <a:srgbClr val="FFFFFF"/>
                </a:solidFill>
                <a:latin typeface="DM Sans"/>
                <a:ea typeface="DM Sans"/>
                <a:cs typeface="DM Sans"/>
                <a:sym typeface="DM Sans"/>
              </a:rPr>
              <a:t>Inconsistent Data:</a:t>
            </a:r>
          </a:p>
        </p:txBody>
      </p:sp>
      <p:sp>
        <p:nvSpPr>
          <p:cNvPr id="8" name="TextBox 8"/>
          <p:cNvSpPr txBox="1"/>
          <p:nvPr/>
        </p:nvSpPr>
        <p:spPr>
          <a:xfrm>
            <a:off x="1437735" y="3321953"/>
            <a:ext cx="7278752" cy="3807388"/>
          </a:xfrm>
          <a:prstGeom prst="rect">
            <a:avLst/>
          </a:prstGeom>
        </p:spPr>
        <p:txBody>
          <a:bodyPr lIns="0" tIns="0" rIns="0" bIns="0" rtlCol="0" anchor="t">
            <a:spAutoFit/>
          </a:bodyPr>
          <a:lstStyle/>
          <a:p>
            <a:pPr marL="474460" lvl="1" indent="-237230" algn="l">
              <a:lnSpc>
                <a:spcPts val="3032"/>
              </a:lnSpc>
              <a:spcBef>
                <a:spcPct val="0"/>
              </a:spcBef>
              <a:buFont typeface="Arial"/>
              <a:buChar char="•"/>
            </a:pPr>
            <a:r>
              <a:rPr lang="en-US" sz="2197">
                <a:solidFill>
                  <a:srgbClr val="FFFFFF"/>
                </a:solidFill>
                <a:latin typeface="DM Sans"/>
                <a:ea typeface="DM Sans"/>
                <a:cs typeface="DM Sans"/>
                <a:sym typeface="DM Sans"/>
              </a:rPr>
              <a:t>Da</a:t>
            </a:r>
            <a:r>
              <a:rPr lang="en-US" sz="2197" u="none" strike="noStrike">
                <a:solidFill>
                  <a:srgbClr val="FFFFFF"/>
                </a:solidFill>
                <a:latin typeface="DM Sans"/>
                <a:ea typeface="DM Sans"/>
                <a:cs typeface="DM Sans"/>
                <a:sym typeface="DM Sans"/>
              </a:rPr>
              <a:t>te Formats: The Transaction Date column exhibits inconsistent date formats, which complicates time-based analysis.</a:t>
            </a:r>
          </a:p>
          <a:p>
            <a:pPr marL="474460" lvl="1" indent="-237230" algn="l">
              <a:lnSpc>
                <a:spcPts val="3032"/>
              </a:lnSpc>
              <a:spcBef>
                <a:spcPct val="0"/>
              </a:spcBef>
              <a:buFont typeface="Arial"/>
              <a:buChar char="•"/>
            </a:pPr>
            <a:r>
              <a:rPr lang="en-US" sz="2197" u="none" strike="noStrike">
                <a:solidFill>
                  <a:srgbClr val="FFFFFF"/>
                </a:solidFill>
                <a:latin typeface="DM Sans"/>
                <a:ea typeface="DM Sans"/>
                <a:cs typeface="DM Sans"/>
                <a:sym typeface="DM Sans"/>
              </a:rPr>
              <a:t>Gender Entries: Variations such as </a:t>
            </a:r>
            <a:r>
              <a:rPr lang="en-US" sz="2197" u="none" strike="noStrike">
                <a:solidFill>
                  <a:srgbClr val="F1945B"/>
                </a:solidFill>
                <a:latin typeface="DM Sans"/>
                <a:ea typeface="DM Sans"/>
                <a:cs typeface="DM Sans"/>
                <a:sym typeface="DM Sans"/>
              </a:rPr>
              <a:t>'Unknown', 'Other'</a:t>
            </a:r>
            <a:r>
              <a:rPr lang="en-US" sz="2197" u="none" strike="noStrike">
                <a:solidFill>
                  <a:srgbClr val="FFFFFF"/>
                </a:solidFill>
                <a:latin typeface="DM Sans"/>
                <a:ea typeface="DM Sans"/>
                <a:cs typeface="DM Sans"/>
                <a:sym typeface="DM Sans"/>
              </a:rPr>
              <a:t>, and None were found in the </a:t>
            </a:r>
            <a:r>
              <a:rPr lang="en-US" sz="2197" u="none" strike="noStrike">
                <a:solidFill>
                  <a:srgbClr val="F1945B"/>
                </a:solidFill>
                <a:latin typeface="DM Sans"/>
                <a:ea typeface="DM Sans"/>
                <a:cs typeface="DM Sans"/>
                <a:sym typeface="DM Sans"/>
              </a:rPr>
              <a:t>Gender </a:t>
            </a:r>
            <a:r>
              <a:rPr lang="en-US" sz="2197" u="none" strike="noStrike">
                <a:solidFill>
                  <a:srgbClr val="FFFFFF"/>
                </a:solidFill>
                <a:latin typeface="DM Sans"/>
                <a:ea typeface="DM Sans"/>
                <a:cs typeface="DM Sans"/>
                <a:sym typeface="DM Sans"/>
              </a:rPr>
              <a:t>column, leading to inconsistent demographic segmentation.</a:t>
            </a:r>
          </a:p>
          <a:p>
            <a:pPr marL="474460" lvl="1" indent="-237230" algn="l">
              <a:lnSpc>
                <a:spcPts val="3032"/>
              </a:lnSpc>
              <a:spcBef>
                <a:spcPct val="0"/>
              </a:spcBef>
              <a:buFont typeface="Arial"/>
              <a:buChar char="•"/>
            </a:pPr>
            <a:r>
              <a:rPr lang="en-US" sz="2197" u="none" strike="noStrike">
                <a:solidFill>
                  <a:srgbClr val="FFFFFF"/>
                </a:solidFill>
                <a:latin typeface="DM Sans"/>
                <a:ea typeface="DM Sans"/>
                <a:cs typeface="DM Sans"/>
                <a:sym typeface="DM Sans"/>
              </a:rPr>
              <a:t>Country Entries: The</a:t>
            </a:r>
            <a:r>
              <a:rPr lang="en-US" sz="2197" u="none" strike="noStrike">
                <a:solidFill>
                  <a:srgbClr val="F1945B"/>
                </a:solidFill>
                <a:latin typeface="DM Sans"/>
                <a:ea typeface="DM Sans"/>
                <a:cs typeface="DM Sans"/>
                <a:sym typeface="DM Sans"/>
              </a:rPr>
              <a:t> Country column</a:t>
            </a:r>
            <a:r>
              <a:rPr lang="en-US" sz="2197" u="none" strike="noStrike">
                <a:solidFill>
                  <a:srgbClr val="FFFFFF"/>
                </a:solidFill>
                <a:latin typeface="DM Sans"/>
                <a:ea typeface="DM Sans"/>
                <a:cs typeface="DM Sans"/>
                <a:sym typeface="DM Sans"/>
              </a:rPr>
              <a:t> includes entries like</a:t>
            </a:r>
            <a:r>
              <a:rPr lang="en-US" sz="2197" u="none" strike="noStrike">
                <a:solidFill>
                  <a:srgbClr val="F1945B"/>
                </a:solidFill>
                <a:latin typeface="DM Sans"/>
                <a:ea typeface="DM Sans"/>
                <a:cs typeface="DM Sans"/>
                <a:sym typeface="DM Sans"/>
              </a:rPr>
              <a:t> 'Unknown' </a:t>
            </a:r>
            <a:r>
              <a:rPr lang="en-US" sz="2197" u="none" strike="noStrike">
                <a:solidFill>
                  <a:srgbClr val="FFFFFF"/>
                </a:solidFill>
                <a:latin typeface="DM Sans"/>
                <a:ea typeface="DM Sans"/>
                <a:cs typeface="DM Sans"/>
                <a:sym typeface="DM Sans"/>
              </a:rPr>
              <a:t>and None, which introduces geographical inconsistencies.</a:t>
            </a:r>
          </a:p>
          <a:p>
            <a:pPr marL="0" lvl="0" indent="0" algn="l">
              <a:lnSpc>
                <a:spcPts val="3032"/>
              </a:lnSpc>
              <a:spcBef>
                <a:spcPct val="0"/>
              </a:spcBef>
            </a:pPr>
            <a:endParaRPr lang="en-US" sz="2197" u="none" strike="noStrike">
              <a:solidFill>
                <a:srgbClr val="FFFFFF"/>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621306" y="959851"/>
            <a:ext cx="5640151" cy="5775786"/>
          </a:xfrm>
          <a:custGeom>
            <a:avLst/>
            <a:gdLst/>
            <a:ahLst/>
            <a:cxnLst/>
            <a:rect l="l" t="t" r="r" b="b"/>
            <a:pathLst>
              <a:path w="5640151" h="5775786">
                <a:moveTo>
                  <a:pt x="0" y="0"/>
                </a:moveTo>
                <a:lnTo>
                  <a:pt x="5640151" y="0"/>
                </a:lnTo>
                <a:lnTo>
                  <a:pt x="5640151" y="5775785"/>
                </a:lnTo>
                <a:lnTo>
                  <a:pt x="0" y="5775785"/>
                </a:lnTo>
                <a:lnTo>
                  <a:pt x="0" y="0"/>
                </a:lnTo>
                <a:close/>
              </a:path>
            </a:pathLst>
          </a:custGeom>
          <a:blipFill>
            <a:blip r:embed="rId4"/>
            <a:stretch>
              <a:fillRect/>
            </a:stretch>
          </a:blipFill>
        </p:spPr>
        <p:txBody>
          <a:bodyPr/>
          <a:lstStyle/>
          <a:p>
            <a:endParaRPr lang="en-US"/>
          </a:p>
        </p:txBody>
      </p:sp>
      <p:sp>
        <p:nvSpPr>
          <p:cNvPr id="5" name="Freeform 5"/>
          <p:cNvSpPr/>
          <p:nvPr/>
        </p:nvSpPr>
        <p:spPr>
          <a:xfrm>
            <a:off x="13567507" y="5642858"/>
            <a:ext cx="3966140" cy="4351392"/>
          </a:xfrm>
          <a:custGeom>
            <a:avLst/>
            <a:gdLst/>
            <a:ahLst/>
            <a:cxnLst/>
            <a:rect l="l" t="t" r="r" b="b"/>
            <a:pathLst>
              <a:path w="3966140" h="4351392">
                <a:moveTo>
                  <a:pt x="0" y="0"/>
                </a:moveTo>
                <a:lnTo>
                  <a:pt x="3966140" y="0"/>
                </a:lnTo>
                <a:lnTo>
                  <a:pt x="3966140" y="4351392"/>
                </a:lnTo>
                <a:lnTo>
                  <a:pt x="0" y="4351392"/>
                </a:lnTo>
                <a:lnTo>
                  <a:pt x="0" y="0"/>
                </a:lnTo>
                <a:close/>
              </a:path>
            </a:pathLst>
          </a:custGeom>
          <a:blipFill>
            <a:blip r:embed="rId5"/>
            <a:stretch>
              <a:fillRect l="-138456" r="-17541"/>
            </a:stretch>
          </a:blipFill>
        </p:spPr>
        <p:txBody>
          <a:bodyPr/>
          <a:lstStyle/>
          <a:p>
            <a:endParaRPr lang="en-US"/>
          </a:p>
        </p:txBody>
      </p:sp>
      <p:sp>
        <p:nvSpPr>
          <p:cNvPr id="6" name="TextBox 6"/>
          <p:cNvSpPr txBox="1"/>
          <p:nvPr/>
        </p:nvSpPr>
        <p:spPr>
          <a:xfrm>
            <a:off x="797238" y="302708"/>
            <a:ext cx="10603968" cy="1933575"/>
          </a:xfrm>
          <a:prstGeom prst="rect">
            <a:avLst/>
          </a:prstGeom>
        </p:spPr>
        <p:txBody>
          <a:bodyPr lIns="0" tIns="0" rIns="0" bIns="0" rtlCol="0" anchor="t">
            <a:spAutoFit/>
          </a:bodyPr>
          <a:lstStyle/>
          <a:p>
            <a:pPr marL="0" lvl="0" indent="0" algn="l">
              <a:lnSpc>
                <a:spcPts val="7522"/>
              </a:lnSpc>
              <a:spcBef>
                <a:spcPct val="0"/>
              </a:spcBef>
            </a:pPr>
            <a:r>
              <a:rPr lang="en-US" sz="6268">
                <a:solidFill>
                  <a:srgbClr val="FFFFFF"/>
                </a:solidFill>
                <a:latin typeface="Now Bold"/>
                <a:ea typeface="Now Bold"/>
                <a:cs typeface="Now Bold"/>
                <a:sym typeface="Now Bold"/>
              </a:rPr>
              <a:t>2. DATA QUALITY ASSESSMENT</a:t>
            </a:r>
          </a:p>
        </p:txBody>
      </p:sp>
      <p:sp>
        <p:nvSpPr>
          <p:cNvPr id="7" name="TextBox 7"/>
          <p:cNvSpPr txBox="1"/>
          <p:nvPr/>
        </p:nvSpPr>
        <p:spPr>
          <a:xfrm>
            <a:off x="318411" y="247742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ea typeface="DM Sans Bold"/>
                <a:cs typeface="DM Sans Bold"/>
                <a:sym typeface="DM Sans Bold"/>
              </a:rPr>
              <a:t>03</a:t>
            </a:r>
          </a:p>
        </p:txBody>
      </p:sp>
      <p:sp>
        <p:nvSpPr>
          <p:cNvPr id="8" name="TextBox 8"/>
          <p:cNvSpPr txBox="1"/>
          <p:nvPr/>
        </p:nvSpPr>
        <p:spPr>
          <a:xfrm>
            <a:off x="1276064" y="2646875"/>
            <a:ext cx="8678831" cy="428265"/>
          </a:xfrm>
          <a:prstGeom prst="rect">
            <a:avLst/>
          </a:prstGeom>
        </p:spPr>
        <p:txBody>
          <a:bodyPr lIns="0" tIns="0" rIns="0" bIns="0" rtlCol="0" anchor="t">
            <a:spAutoFit/>
          </a:bodyPr>
          <a:lstStyle/>
          <a:p>
            <a:pPr marL="0" lvl="0" indent="0" algn="l">
              <a:lnSpc>
                <a:spcPts val="3471"/>
              </a:lnSpc>
              <a:spcBef>
                <a:spcPct val="0"/>
              </a:spcBef>
            </a:pPr>
            <a:r>
              <a:rPr lang="en-US" sz="2515">
                <a:solidFill>
                  <a:srgbClr val="FFFFFF"/>
                </a:solidFill>
                <a:latin typeface="DM Sans"/>
                <a:ea typeface="DM Sans"/>
                <a:cs typeface="DM Sans"/>
                <a:sym typeface="DM Sans"/>
              </a:rPr>
              <a:t> Outliers:</a:t>
            </a:r>
          </a:p>
        </p:txBody>
      </p:sp>
      <p:sp>
        <p:nvSpPr>
          <p:cNvPr id="9" name="TextBox 9"/>
          <p:cNvSpPr txBox="1"/>
          <p:nvPr/>
        </p:nvSpPr>
        <p:spPr>
          <a:xfrm>
            <a:off x="1276064" y="3341003"/>
            <a:ext cx="6345242" cy="984906"/>
          </a:xfrm>
          <a:prstGeom prst="rect">
            <a:avLst/>
          </a:prstGeom>
        </p:spPr>
        <p:txBody>
          <a:bodyPr lIns="0" tIns="0" rIns="0" bIns="0" rtlCol="0" anchor="t">
            <a:spAutoFit/>
          </a:bodyPr>
          <a:lstStyle/>
          <a:p>
            <a:pPr marL="0" lvl="0" indent="0" algn="l">
              <a:lnSpc>
                <a:spcPts val="2643"/>
              </a:lnSpc>
              <a:spcBef>
                <a:spcPct val="0"/>
              </a:spcBef>
            </a:pPr>
            <a:r>
              <a:rPr lang="en-US" sz="1915">
                <a:solidFill>
                  <a:srgbClr val="FFFFFF"/>
                </a:solidFill>
                <a:latin typeface="DM Sans"/>
                <a:ea typeface="DM Sans"/>
                <a:cs typeface="DM Sans"/>
                <a:sym typeface="DM Sans"/>
              </a:rPr>
              <a:t>Extreme Values: Identified in the</a:t>
            </a:r>
            <a:r>
              <a:rPr lang="en-US" sz="1915">
                <a:solidFill>
                  <a:srgbClr val="F1945B"/>
                </a:solidFill>
                <a:latin typeface="DM Sans"/>
                <a:ea typeface="DM Sans"/>
                <a:cs typeface="DM Sans"/>
                <a:sym typeface="DM Sans"/>
              </a:rPr>
              <a:t> Transaction Amount and Loan Amount columns,</a:t>
            </a:r>
            <a:r>
              <a:rPr lang="en-US" sz="1915">
                <a:solidFill>
                  <a:srgbClr val="FFFFFF"/>
                </a:solidFill>
                <a:latin typeface="DM Sans"/>
                <a:ea typeface="DM Sans"/>
                <a:cs typeface="DM Sans"/>
                <a:sym typeface="DM Sans"/>
              </a:rPr>
              <a:t> these extreme values could distort the analysis if not addressed.</a:t>
            </a:r>
          </a:p>
        </p:txBody>
      </p:sp>
      <p:sp>
        <p:nvSpPr>
          <p:cNvPr id="10" name="TextBox 10"/>
          <p:cNvSpPr txBox="1"/>
          <p:nvPr/>
        </p:nvSpPr>
        <p:spPr>
          <a:xfrm>
            <a:off x="318411" y="473610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ea typeface="DM Sans Bold"/>
                <a:cs typeface="DM Sans Bold"/>
                <a:sym typeface="DM Sans Bold"/>
              </a:rPr>
              <a:t>04</a:t>
            </a:r>
          </a:p>
        </p:txBody>
      </p:sp>
      <p:sp>
        <p:nvSpPr>
          <p:cNvPr id="11" name="TextBox 11"/>
          <p:cNvSpPr txBox="1"/>
          <p:nvPr/>
        </p:nvSpPr>
        <p:spPr>
          <a:xfrm>
            <a:off x="1437735" y="4919317"/>
            <a:ext cx="8678831" cy="428265"/>
          </a:xfrm>
          <a:prstGeom prst="rect">
            <a:avLst/>
          </a:prstGeom>
        </p:spPr>
        <p:txBody>
          <a:bodyPr lIns="0" tIns="0" rIns="0" bIns="0" rtlCol="0" anchor="t">
            <a:spAutoFit/>
          </a:bodyPr>
          <a:lstStyle/>
          <a:p>
            <a:pPr marL="0" lvl="0" indent="0" algn="l">
              <a:lnSpc>
                <a:spcPts val="3471"/>
              </a:lnSpc>
              <a:spcBef>
                <a:spcPct val="0"/>
              </a:spcBef>
            </a:pPr>
            <a:r>
              <a:rPr lang="en-US" sz="2515">
                <a:solidFill>
                  <a:srgbClr val="FFFFFF"/>
                </a:solidFill>
                <a:latin typeface="DM Sans"/>
                <a:ea typeface="DM Sans"/>
                <a:cs typeface="DM Sans"/>
                <a:sym typeface="DM Sans"/>
              </a:rPr>
              <a:t>Garbage Columns:</a:t>
            </a:r>
          </a:p>
        </p:txBody>
      </p:sp>
      <p:sp>
        <p:nvSpPr>
          <p:cNvPr id="12" name="TextBox 12"/>
          <p:cNvSpPr txBox="1"/>
          <p:nvPr/>
        </p:nvSpPr>
        <p:spPr>
          <a:xfrm>
            <a:off x="1276064" y="5614283"/>
            <a:ext cx="6345242" cy="984906"/>
          </a:xfrm>
          <a:prstGeom prst="rect">
            <a:avLst/>
          </a:prstGeom>
        </p:spPr>
        <p:txBody>
          <a:bodyPr lIns="0" tIns="0" rIns="0" bIns="0" rtlCol="0" anchor="t">
            <a:spAutoFit/>
          </a:bodyPr>
          <a:lstStyle/>
          <a:p>
            <a:pPr marL="0" lvl="0" indent="0" algn="l">
              <a:lnSpc>
                <a:spcPts val="2643"/>
              </a:lnSpc>
              <a:spcBef>
                <a:spcPct val="0"/>
              </a:spcBef>
            </a:pPr>
            <a:r>
              <a:rPr lang="en-US" sz="1915">
                <a:solidFill>
                  <a:srgbClr val="FFFFFF"/>
                </a:solidFill>
                <a:latin typeface="DM Sans"/>
                <a:ea typeface="DM Sans"/>
                <a:cs typeface="DM Sans"/>
                <a:sym typeface="DM Sans"/>
              </a:rPr>
              <a:t>Irrelevant Data: A column labeled</a:t>
            </a:r>
            <a:r>
              <a:rPr lang="en-US" sz="1915">
                <a:solidFill>
                  <a:srgbClr val="F1945B"/>
                </a:solidFill>
                <a:latin typeface="DM Sans"/>
                <a:ea typeface="DM Sans"/>
                <a:cs typeface="DM Sans"/>
                <a:sym typeface="DM Sans"/>
              </a:rPr>
              <a:t> Extra Details </a:t>
            </a:r>
            <a:r>
              <a:rPr lang="en-US" sz="1915">
                <a:solidFill>
                  <a:srgbClr val="FFFFFF"/>
                </a:solidFill>
                <a:latin typeface="DM Sans"/>
                <a:ea typeface="DM Sans"/>
                <a:cs typeface="DM Sans"/>
                <a:sym typeface="DM Sans"/>
              </a:rPr>
              <a:t>contains random, nonsensical text, which should be removed from the dataset to maintain data integrity.</a:t>
            </a:r>
          </a:p>
        </p:txBody>
      </p:sp>
      <p:sp>
        <p:nvSpPr>
          <p:cNvPr id="13" name="TextBox 13"/>
          <p:cNvSpPr txBox="1"/>
          <p:nvPr/>
        </p:nvSpPr>
        <p:spPr>
          <a:xfrm>
            <a:off x="2117796" y="7265055"/>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ea typeface="DM Sans Bold"/>
                <a:cs typeface="DM Sans Bold"/>
                <a:sym typeface="DM Sans Bold"/>
              </a:rPr>
              <a:t>05</a:t>
            </a:r>
          </a:p>
        </p:txBody>
      </p:sp>
      <p:sp>
        <p:nvSpPr>
          <p:cNvPr id="14" name="TextBox 14"/>
          <p:cNvSpPr txBox="1"/>
          <p:nvPr/>
        </p:nvSpPr>
        <p:spPr>
          <a:xfrm>
            <a:off x="3075449" y="7390289"/>
            <a:ext cx="8678831" cy="866415"/>
          </a:xfrm>
          <a:prstGeom prst="rect">
            <a:avLst/>
          </a:prstGeom>
        </p:spPr>
        <p:txBody>
          <a:bodyPr lIns="0" tIns="0" rIns="0" bIns="0" rtlCol="0" anchor="t">
            <a:spAutoFit/>
          </a:bodyPr>
          <a:lstStyle/>
          <a:p>
            <a:pPr algn="l">
              <a:lnSpc>
                <a:spcPts val="3471"/>
              </a:lnSpc>
            </a:pPr>
            <a:r>
              <a:rPr lang="en-US" sz="2515">
                <a:solidFill>
                  <a:srgbClr val="FFFFFF"/>
                </a:solidFill>
                <a:latin typeface="DM Sans"/>
                <a:ea typeface="DM Sans"/>
                <a:cs typeface="DM Sans"/>
                <a:sym typeface="DM Sans"/>
              </a:rPr>
              <a:t>Erroneous Data:</a:t>
            </a:r>
          </a:p>
          <a:p>
            <a:pPr marL="0" lvl="0" indent="0" algn="l">
              <a:lnSpc>
                <a:spcPts val="3471"/>
              </a:lnSpc>
              <a:spcBef>
                <a:spcPct val="0"/>
              </a:spcBef>
            </a:pPr>
            <a:endParaRPr lang="en-US" sz="2515">
              <a:solidFill>
                <a:srgbClr val="FFFFFF"/>
              </a:solidFill>
              <a:latin typeface="DM Sans"/>
              <a:ea typeface="DM Sans"/>
              <a:cs typeface="DM Sans"/>
              <a:sym typeface="DM Sans"/>
            </a:endParaRPr>
          </a:p>
        </p:txBody>
      </p:sp>
      <p:sp>
        <p:nvSpPr>
          <p:cNvPr id="15" name="TextBox 15"/>
          <p:cNvSpPr txBox="1"/>
          <p:nvPr/>
        </p:nvSpPr>
        <p:spPr>
          <a:xfrm>
            <a:off x="3381005" y="7975063"/>
            <a:ext cx="6345242" cy="1318281"/>
          </a:xfrm>
          <a:prstGeom prst="rect">
            <a:avLst/>
          </a:prstGeom>
        </p:spPr>
        <p:txBody>
          <a:bodyPr lIns="0" tIns="0" rIns="0" bIns="0" rtlCol="0" anchor="t">
            <a:spAutoFit/>
          </a:bodyPr>
          <a:lstStyle/>
          <a:p>
            <a:pPr algn="l">
              <a:lnSpc>
                <a:spcPts val="2643"/>
              </a:lnSpc>
              <a:spcBef>
                <a:spcPct val="0"/>
              </a:spcBef>
            </a:pPr>
            <a:r>
              <a:rPr lang="en-US" sz="1915">
                <a:solidFill>
                  <a:srgbClr val="FFFFFF"/>
                </a:solidFill>
                <a:latin typeface="DM Sans"/>
                <a:ea typeface="DM Sans"/>
                <a:cs typeface="DM Sans"/>
                <a:sym typeface="DM Sans"/>
              </a:rPr>
              <a:t> Some fields contained incorrect data, such as negative account balances or unrealistic ages (</a:t>
            </a:r>
            <a:r>
              <a:rPr lang="en-US" sz="1915">
                <a:solidFill>
                  <a:srgbClr val="F1945B"/>
                </a:solidFill>
                <a:latin typeface="DM Sans"/>
                <a:ea typeface="DM Sans"/>
                <a:cs typeface="DM Sans"/>
                <a:sym typeface="DM Sans"/>
              </a:rPr>
              <a:t>e.g., ages below 0 or above 120).</a:t>
            </a:r>
          </a:p>
          <a:p>
            <a:pPr marL="0" lvl="0" indent="0" algn="l">
              <a:lnSpc>
                <a:spcPts val="2643"/>
              </a:lnSpc>
              <a:spcBef>
                <a:spcPct val="0"/>
              </a:spcBef>
            </a:pPr>
            <a:endParaRPr lang="en-US" sz="1915">
              <a:solidFill>
                <a:srgbClr val="F1945B"/>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7060209" y="2183769"/>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txBody>
            <a:bodyPr/>
            <a:lstStyle/>
            <a:p>
              <a:endParaRPr lang="en-US"/>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6093797" y="3368497"/>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n-US"/>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7724615" y="4553226"/>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n-US"/>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6758203" y="5737955"/>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en-US"/>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7724615" y="6918503"/>
            <a:ext cx="4161751" cy="1184729"/>
            <a:chOff x="0" y="0"/>
            <a:chExt cx="2565722" cy="730386"/>
          </a:xfrm>
        </p:grpSpPr>
        <p:sp>
          <p:nvSpPr>
            <p:cNvPr id="15" name="Freeform 1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txBody>
            <a:bodyPr/>
            <a:lstStyle/>
            <a:p>
              <a:endParaRPr lang="en-US"/>
            </a:p>
          </p:txBody>
        </p:sp>
        <p:sp>
          <p:nvSpPr>
            <p:cNvPr id="16" name="TextBox 16"/>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5947945" y="3325996"/>
            <a:ext cx="4799297" cy="1214070"/>
          </a:xfrm>
          <a:prstGeom prst="rect">
            <a:avLst/>
          </a:prstGeom>
        </p:spPr>
        <p:txBody>
          <a:bodyPr lIns="0" tIns="0" rIns="0" bIns="0" rtlCol="0" anchor="t">
            <a:spAutoFit/>
          </a:bodyPr>
          <a:lstStyle/>
          <a:p>
            <a:pPr algn="ctr">
              <a:lnSpc>
                <a:spcPts val="4909"/>
              </a:lnSpc>
            </a:pPr>
            <a:r>
              <a:rPr lang="en-US" sz="3557">
                <a:solidFill>
                  <a:srgbClr val="051D40"/>
                </a:solidFill>
                <a:latin typeface="DM Sans Bold"/>
                <a:ea typeface="DM Sans Bold"/>
                <a:cs typeface="DM Sans Bold"/>
                <a:sym typeface="DM Sans Bold"/>
              </a:rPr>
              <a:t>Loan </a:t>
            </a:r>
          </a:p>
          <a:p>
            <a:pPr marL="0" lvl="0" indent="0" algn="ctr">
              <a:lnSpc>
                <a:spcPts val="4909"/>
              </a:lnSpc>
              <a:spcBef>
                <a:spcPct val="0"/>
              </a:spcBef>
            </a:pPr>
            <a:r>
              <a:rPr lang="en-US" sz="3557">
                <a:solidFill>
                  <a:srgbClr val="051D40"/>
                </a:solidFill>
                <a:latin typeface="DM Sans Bold"/>
                <a:ea typeface="DM Sans Bold"/>
                <a:cs typeface="DM Sans Bold"/>
                <a:sym typeface="DM Sans Bold"/>
              </a:rPr>
              <a:t>Performance</a:t>
            </a:r>
          </a:p>
        </p:txBody>
      </p:sp>
      <p:sp>
        <p:nvSpPr>
          <p:cNvPr id="18" name="TextBox 18"/>
          <p:cNvSpPr txBox="1"/>
          <p:nvPr/>
        </p:nvSpPr>
        <p:spPr>
          <a:xfrm>
            <a:off x="6374105" y="2136144"/>
            <a:ext cx="5512260" cy="1097103"/>
          </a:xfrm>
          <a:prstGeom prst="rect">
            <a:avLst/>
          </a:prstGeom>
        </p:spPr>
        <p:txBody>
          <a:bodyPr lIns="0" tIns="0" rIns="0" bIns="0" rtlCol="0" anchor="t">
            <a:spAutoFit/>
          </a:bodyPr>
          <a:lstStyle/>
          <a:p>
            <a:pPr algn="ctr">
              <a:lnSpc>
                <a:spcPts val="4495"/>
              </a:lnSpc>
            </a:pPr>
            <a:r>
              <a:rPr lang="en-US" sz="3257">
                <a:solidFill>
                  <a:srgbClr val="FFFFFF"/>
                </a:solidFill>
                <a:latin typeface="DM Sans Bold"/>
                <a:ea typeface="DM Sans Bold"/>
                <a:cs typeface="DM Sans Bold"/>
                <a:sym typeface="DM Sans Bold"/>
              </a:rPr>
              <a:t>Customer </a:t>
            </a:r>
          </a:p>
          <a:p>
            <a:pPr marL="0" lvl="0" indent="0" algn="ctr">
              <a:lnSpc>
                <a:spcPts val="4495"/>
              </a:lnSpc>
              <a:spcBef>
                <a:spcPct val="0"/>
              </a:spcBef>
            </a:pPr>
            <a:r>
              <a:rPr lang="en-US" sz="3257">
                <a:solidFill>
                  <a:srgbClr val="FFFFFF"/>
                </a:solidFill>
                <a:latin typeface="DM Sans Bold"/>
                <a:ea typeface="DM Sans Bold"/>
                <a:cs typeface="DM Sans Bold"/>
                <a:sym typeface="DM Sans Bold"/>
              </a:rPr>
              <a:t>Segmentation</a:t>
            </a:r>
          </a:p>
        </p:txBody>
      </p:sp>
      <p:sp>
        <p:nvSpPr>
          <p:cNvPr id="19" name="TextBox 19"/>
          <p:cNvSpPr txBox="1"/>
          <p:nvPr/>
        </p:nvSpPr>
        <p:spPr>
          <a:xfrm>
            <a:off x="11388338" y="2256515"/>
            <a:ext cx="5870962" cy="1857624"/>
          </a:xfrm>
          <a:prstGeom prst="rect">
            <a:avLst/>
          </a:prstGeom>
        </p:spPr>
        <p:txBody>
          <a:bodyPr lIns="0" tIns="0" rIns="0" bIns="0" rtlCol="0" anchor="t">
            <a:spAutoFit/>
          </a:bodyPr>
          <a:lstStyle/>
          <a:p>
            <a:pPr marL="403598" lvl="1" indent="-201799" algn="l">
              <a:lnSpc>
                <a:spcPts val="2355"/>
              </a:lnSpc>
              <a:buFont typeface="Arial"/>
              <a:buChar char="•"/>
            </a:pPr>
            <a:r>
              <a:rPr lang="en-US" sz="2400" dirty="0">
                <a:solidFill>
                  <a:srgbClr val="FFFFFF"/>
                </a:solidFill>
                <a:latin typeface="DM Sans"/>
                <a:ea typeface="DM Sans"/>
                <a:cs typeface="DM Sans"/>
                <a:sym typeface="DM Sans"/>
              </a:rPr>
              <a:t>What a</a:t>
            </a:r>
            <a:r>
              <a:rPr lang="en-US" sz="2400" u="none" strike="noStrike" dirty="0">
                <a:solidFill>
                  <a:srgbClr val="FFFFFF"/>
                </a:solidFill>
                <a:latin typeface="DM Sans"/>
                <a:ea typeface="DM Sans"/>
                <a:cs typeface="DM Sans"/>
                <a:sym typeface="DM Sans"/>
              </a:rPr>
              <a:t>re the average account balances across different age groups and income levels?</a:t>
            </a:r>
          </a:p>
          <a:p>
            <a:pPr marL="403598" lvl="1" indent="-201799" algn="l">
              <a:lnSpc>
                <a:spcPts val="2355"/>
              </a:lnSpc>
              <a:buFont typeface="Arial"/>
              <a:buChar char="•"/>
            </a:pPr>
            <a:r>
              <a:rPr lang="en-US" sz="2400" u="none" strike="noStrike" dirty="0">
                <a:solidFill>
                  <a:srgbClr val="FFFFFF"/>
                </a:solidFill>
                <a:latin typeface="DM Sans"/>
                <a:ea typeface="DM Sans"/>
                <a:cs typeface="DM Sans"/>
                <a:sym typeface="DM Sans"/>
              </a:rPr>
              <a:t>How do credit scores vary by employment status?</a:t>
            </a:r>
          </a:p>
          <a:p>
            <a:pPr marL="0" lvl="0" indent="0" algn="l">
              <a:lnSpc>
                <a:spcPts val="2355"/>
              </a:lnSpc>
            </a:pPr>
            <a:endParaRPr lang="en-US" sz="2400" u="none" strike="noStrike" dirty="0">
              <a:solidFill>
                <a:srgbClr val="FFFFFF"/>
              </a:solidFill>
              <a:latin typeface="DM Sans"/>
              <a:ea typeface="DM Sans"/>
              <a:cs typeface="DM Sans"/>
              <a:sym typeface="DM Sans"/>
            </a:endParaRPr>
          </a:p>
        </p:txBody>
      </p:sp>
      <p:sp>
        <p:nvSpPr>
          <p:cNvPr id="20" name="TextBox 20"/>
          <p:cNvSpPr txBox="1"/>
          <p:nvPr/>
        </p:nvSpPr>
        <p:spPr>
          <a:xfrm>
            <a:off x="8278999" y="4559698"/>
            <a:ext cx="2640955" cy="1203856"/>
          </a:xfrm>
          <a:prstGeom prst="rect">
            <a:avLst/>
          </a:prstGeom>
        </p:spPr>
        <p:txBody>
          <a:bodyPr lIns="0" tIns="0" rIns="0" bIns="0" rtlCol="0" anchor="t">
            <a:spAutoFit/>
          </a:bodyPr>
          <a:lstStyle/>
          <a:p>
            <a:pPr algn="ctr">
              <a:lnSpc>
                <a:spcPts val="4771"/>
              </a:lnSpc>
            </a:pPr>
            <a:r>
              <a:rPr lang="en-US" sz="3457" dirty="0">
                <a:solidFill>
                  <a:srgbClr val="FFFFFF"/>
                </a:solidFill>
                <a:latin typeface="DM Sans Bold"/>
                <a:ea typeface="DM Sans Bold"/>
                <a:cs typeface="DM Sans Bold"/>
                <a:sym typeface="DM Sans Bold"/>
              </a:rPr>
              <a:t>Transaction</a:t>
            </a:r>
          </a:p>
          <a:p>
            <a:pPr algn="ctr">
              <a:lnSpc>
                <a:spcPts val="4771"/>
              </a:lnSpc>
              <a:spcBef>
                <a:spcPct val="0"/>
              </a:spcBef>
            </a:pPr>
            <a:r>
              <a:rPr lang="en-US" sz="3457" dirty="0">
                <a:solidFill>
                  <a:srgbClr val="FFFFFF"/>
                </a:solidFill>
                <a:latin typeface="DM Sans Bold"/>
                <a:ea typeface="DM Sans Bold"/>
                <a:cs typeface="DM Sans Bold"/>
                <a:sym typeface="DM Sans Bold"/>
              </a:rPr>
              <a:t> Analysis</a:t>
            </a:r>
          </a:p>
        </p:txBody>
      </p:sp>
      <p:sp>
        <p:nvSpPr>
          <p:cNvPr id="21" name="TextBox 21"/>
          <p:cNvSpPr txBox="1"/>
          <p:nvPr/>
        </p:nvSpPr>
        <p:spPr>
          <a:xfrm>
            <a:off x="5617712" y="5843906"/>
            <a:ext cx="6442732" cy="1536396"/>
          </a:xfrm>
          <a:prstGeom prst="rect">
            <a:avLst/>
          </a:prstGeom>
        </p:spPr>
        <p:txBody>
          <a:bodyPr lIns="0" tIns="0" rIns="0" bIns="0" rtlCol="0" anchor="t">
            <a:spAutoFit/>
          </a:bodyPr>
          <a:lstStyle/>
          <a:p>
            <a:pPr algn="ctr">
              <a:lnSpc>
                <a:spcPts val="3667"/>
              </a:lnSpc>
            </a:pPr>
            <a:r>
              <a:rPr lang="en-US" sz="2657">
                <a:solidFill>
                  <a:srgbClr val="051D40"/>
                </a:solidFill>
                <a:latin typeface="DM Sans Bold"/>
                <a:ea typeface="DM Sans Bold"/>
                <a:cs typeface="DM Sans Bold"/>
                <a:sym typeface="DM Sans Bold"/>
              </a:rPr>
              <a:t> Demographics and</a:t>
            </a:r>
          </a:p>
          <a:p>
            <a:pPr algn="ctr">
              <a:lnSpc>
                <a:spcPts val="3667"/>
              </a:lnSpc>
            </a:pPr>
            <a:r>
              <a:rPr lang="en-US" sz="2657">
                <a:solidFill>
                  <a:srgbClr val="051D40"/>
                </a:solidFill>
                <a:latin typeface="DM Sans Bold"/>
                <a:ea typeface="DM Sans Bold"/>
                <a:cs typeface="DM Sans Bold"/>
                <a:sym typeface="DM Sans Bold"/>
              </a:rPr>
              <a:t>Financial Behavior</a:t>
            </a:r>
          </a:p>
          <a:p>
            <a:pPr marL="0" lvl="0" indent="0" algn="ctr">
              <a:lnSpc>
                <a:spcPts val="5185"/>
              </a:lnSpc>
              <a:spcBef>
                <a:spcPct val="0"/>
              </a:spcBef>
            </a:pPr>
            <a:endParaRPr lang="en-US" sz="2657">
              <a:solidFill>
                <a:srgbClr val="051D40"/>
              </a:solidFill>
              <a:latin typeface="DM Sans Bold"/>
              <a:ea typeface="DM Sans Bold"/>
              <a:cs typeface="DM Sans Bold"/>
              <a:sym typeface="DM Sans Bold"/>
            </a:endParaRPr>
          </a:p>
        </p:txBody>
      </p:sp>
      <p:sp>
        <p:nvSpPr>
          <p:cNvPr id="22" name="TextBox 22"/>
          <p:cNvSpPr txBox="1"/>
          <p:nvPr/>
        </p:nvSpPr>
        <p:spPr>
          <a:xfrm>
            <a:off x="7813250" y="6960789"/>
            <a:ext cx="3984481" cy="1142442"/>
          </a:xfrm>
          <a:prstGeom prst="rect">
            <a:avLst/>
          </a:prstGeom>
        </p:spPr>
        <p:txBody>
          <a:bodyPr lIns="0" tIns="0" rIns="0" bIns="0" rtlCol="0" anchor="t">
            <a:spAutoFit/>
          </a:bodyPr>
          <a:lstStyle/>
          <a:p>
            <a:pPr algn="ctr">
              <a:lnSpc>
                <a:spcPts val="4633"/>
              </a:lnSpc>
            </a:pPr>
            <a:r>
              <a:rPr lang="en-US" sz="3357">
                <a:solidFill>
                  <a:srgbClr val="051D40"/>
                </a:solidFill>
                <a:latin typeface="DM Sans Bold"/>
                <a:ea typeface="DM Sans Bold"/>
                <a:cs typeface="DM Sans Bold"/>
                <a:sym typeface="DM Sans Bold"/>
              </a:rPr>
              <a:t>Geographical</a:t>
            </a:r>
          </a:p>
          <a:p>
            <a:pPr algn="ctr">
              <a:lnSpc>
                <a:spcPts val="4633"/>
              </a:lnSpc>
              <a:spcBef>
                <a:spcPct val="0"/>
              </a:spcBef>
            </a:pPr>
            <a:r>
              <a:rPr lang="en-US" sz="3357">
                <a:solidFill>
                  <a:srgbClr val="051D40"/>
                </a:solidFill>
                <a:latin typeface="DM Sans Bold"/>
                <a:ea typeface="DM Sans Bold"/>
                <a:cs typeface="DM Sans Bold"/>
                <a:sym typeface="DM Sans Bold"/>
              </a:rPr>
              <a:t>Insights</a:t>
            </a:r>
          </a:p>
        </p:txBody>
      </p:sp>
      <p:sp>
        <p:nvSpPr>
          <p:cNvPr id="23" name="TextBox 23"/>
          <p:cNvSpPr txBox="1"/>
          <p:nvPr/>
        </p:nvSpPr>
        <p:spPr>
          <a:xfrm>
            <a:off x="444118" y="3373621"/>
            <a:ext cx="5412407" cy="1857624"/>
          </a:xfrm>
          <a:prstGeom prst="rect">
            <a:avLst/>
          </a:prstGeom>
        </p:spPr>
        <p:txBody>
          <a:bodyPr lIns="0" tIns="0" rIns="0" bIns="0" rtlCol="0" anchor="t">
            <a:spAutoFit/>
          </a:bodyPr>
          <a:lstStyle/>
          <a:p>
            <a:pPr marL="403596" lvl="1" indent="-201798" algn="just">
              <a:lnSpc>
                <a:spcPts val="2355"/>
              </a:lnSpc>
              <a:buFont typeface="Arial"/>
              <a:buChar char="•"/>
            </a:pPr>
            <a:r>
              <a:rPr lang="en-US" sz="2400" dirty="0">
                <a:solidFill>
                  <a:srgbClr val="FFFFFF"/>
                </a:solidFill>
                <a:latin typeface="DM Sans"/>
                <a:ea typeface="DM Sans"/>
                <a:cs typeface="DM Sans"/>
                <a:sym typeface="DM Sans"/>
              </a:rPr>
              <a:t>What is th</a:t>
            </a:r>
            <a:r>
              <a:rPr lang="en-US" sz="2400" u="none" strike="noStrike" dirty="0">
                <a:solidFill>
                  <a:srgbClr val="FFFFFF"/>
                </a:solidFill>
                <a:latin typeface="DM Sans"/>
                <a:ea typeface="DM Sans"/>
                <a:cs typeface="DM Sans"/>
                <a:sym typeface="DM Sans"/>
              </a:rPr>
              <a:t>e distribution of loan statuses by credit score and income?</a:t>
            </a:r>
          </a:p>
          <a:p>
            <a:pPr marL="403596" lvl="1" indent="-201798" algn="just">
              <a:lnSpc>
                <a:spcPts val="2355"/>
              </a:lnSpc>
              <a:buFont typeface="Arial"/>
              <a:buChar char="•"/>
            </a:pPr>
            <a:r>
              <a:rPr lang="en-US" sz="2400" u="none" strike="noStrike" dirty="0">
                <a:solidFill>
                  <a:srgbClr val="FFFFFF"/>
                </a:solidFill>
                <a:latin typeface="DM Sans"/>
                <a:ea typeface="DM Sans"/>
                <a:cs typeface="DM Sans"/>
                <a:sym typeface="DM Sans"/>
              </a:rPr>
              <a:t>Which branches have the highest default rates?</a:t>
            </a:r>
          </a:p>
          <a:p>
            <a:pPr marL="0" lvl="0" indent="0" algn="just">
              <a:lnSpc>
                <a:spcPts val="2355"/>
              </a:lnSpc>
            </a:pPr>
            <a:endParaRPr lang="en-US" sz="2400" u="none" strike="noStrike" dirty="0">
              <a:solidFill>
                <a:srgbClr val="FFFFFF"/>
              </a:solidFill>
              <a:latin typeface="DM Sans"/>
              <a:ea typeface="DM Sans"/>
              <a:cs typeface="DM Sans"/>
              <a:sym typeface="DM Sans"/>
            </a:endParaRPr>
          </a:p>
        </p:txBody>
      </p:sp>
      <p:sp>
        <p:nvSpPr>
          <p:cNvPr id="24" name="TextBox 24"/>
          <p:cNvSpPr txBox="1"/>
          <p:nvPr/>
        </p:nvSpPr>
        <p:spPr>
          <a:xfrm>
            <a:off x="12037445" y="4572276"/>
            <a:ext cx="6250555" cy="1857624"/>
          </a:xfrm>
          <a:prstGeom prst="rect">
            <a:avLst/>
          </a:prstGeom>
        </p:spPr>
        <p:txBody>
          <a:bodyPr lIns="0" tIns="0" rIns="0" bIns="0" rtlCol="0" anchor="t">
            <a:spAutoFit/>
          </a:bodyPr>
          <a:lstStyle/>
          <a:p>
            <a:pPr marL="403598" lvl="1" indent="-201799" algn="l">
              <a:lnSpc>
                <a:spcPts val="2355"/>
              </a:lnSpc>
              <a:buFont typeface="Arial"/>
              <a:buChar char="•"/>
            </a:pPr>
            <a:r>
              <a:rPr lang="en-US" sz="2400" dirty="0">
                <a:solidFill>
                  <a:srgbClr val="FFFFFF"/>
                </a:solidFill>
                <a:latin typeface="DM Sans"/>
                <a:ea typeface="DM Sans"/>
                <a:cs typeface="DM Sans"/>
                <a:sym typeface="DM Sans"/>
              </a:rPr>
              <a:t>What a</a:t>
            </a:r>
            <a:r>
              <a:rPr lang="en-US" sz="2400" u="none" strike="noStrike" dirty="0">
                <a:solidFill>
                  <a:srgbClr val="FFFFFF"/>
                </a:solidFill>
                <a:latin typeface="DM Sans"/>
                <a:ea typeface="DM Sans"/>
                <a:cs typeface="DM Sans"/>
                <a:sym typeface="DM Sans"/>
              </a:rPr>
              <a:t>re the peak transaction times, and which transaction types are most common?</a:t>
            </a:r>
          </a:p>
          <a:p>
            <a:pPr marL="403598" lvl="1" indent="-201799" algn="l">
              <a:lnSpc>
                <a:spcPts val="2355"/>
              </a:lnSpc>
              <a:buFont typeface="Arial"/>
              <a:buChar char="•"/>
            </a:pPr>
            <a:r>
              <a:rPr lang="en-US" sz="2400" u="none" strike="noStrike" dirty="0">
                <a:solidFill>
                  <a:srgbClr val="FFFFFF"/>
                </a:solidFill>
                <a:latin typeface="DM Sans"/>
                <a:ea typeface="DM Sans"/>
                <a:cs typeface="DM Sans"/>
                <a:sym typeface="DM Sans"/>
              </a:rPr>
              <a:t>How does transaction volume differ across different account types?</a:t>
            </a:r>
          </a:p>
          <a:p>
            <a:pPr marL="0" lvl="0" indent="0" algn="l">
              <a:lnSpc>
                <a:spcPts val="2355"/>
              </a:lnSpc>
            </a:pPr>
            <a:endParaRPr lang="en-US" sz="2400" u="none" strike="noStrike" dirty="0">
              <a:solidFill>
                <a:srgbClr val="FFFFFF"/>
              </a:solidFill>
              <a:latin typeface="DM Sans"/>
              <a:ea typeface="DM Sans"/>
              <a:cs typeface="DM Sans"/>
              <a:sym typeface="DM Sans"/>
            </a:endParaRPr>
          </a:p>
        </p:txBody>
      </p:sp>
      <p:sp>
        <p:nvSpPr>
          <p:cNvPr id="25" name="TextBox 25"/>
          <p:cNvSpPr txBox="1"/>
          <p:nvPr/>
        </p:nvSpPr>
        <p:spPr>
          <a:xfrm>
            <a:off x="11886366" y="6891268"/>
            <a:ext cx="4500162" cy="1857624"/>
          </a:xfrm>
          <a:prstGeom prst="rect">
            <a:avLst/>
          </a:prstGeom>
        </p:spPr>
        <p:txBody>
          <a:bodyPr lIns="0" tIns="0" rIns="0" bIns="0" rtlCol="0" anchor="t">
            <a:spAutoFit/>
          </a:bodyPr>
          <a:lstStyle/>
          <a:p>
            <a:pPr marL="403598" lvl="1" indent="-201799" algn="l">
              <a:lnSpc>
                <a:spcPts val="2355"/>
              </a:lnSpc>
              <a:buFont typeface="Arial"/>
              <a:buChar char="•"/>
            </a:pPr>
            <a:r>
              <a:rPr lang="en-US" sz="2400" dirty="0">
                <a:solidFill>
                  <a:srgbClr val="FFFFFF"/>
                </a:solidFill>
                <a:latin typeface="DM Sans"/>
                <a:ea typeface="DM Sans"/>
                <a:cs typeface="DM Sans"/>
                <a:sym typeface="DM Sans"/>
              </a:rPr>
              <a:t>Which c</a:t>
            </a:r>
            <a:r>
              <a:rPr lang="en-US" sz="2400" u="none" strike="noStrike" dirty="0">
                <a:solidFill>
                  <a:srgbClr val="FFFFFF"/>
                </a:solidFill>
                <a:latin typeface="DM Sans"/>
                <a:ea typeface="DM Sans"/>
                <a:cs typeface="DM Sans"/>
                <a:sym typeface="DM Sans"/>
              </a:rPr>
              <a:t>ountries or regions have the highest average account balances?</a:t>
            </a:r>
          </a:p>
          <a:p>
            <a:pPr marL="403598" lvl="1" indent="-201799" algn="l">
              <a:lnSpc>
                <a:spcPts val="2355"/>
              </a:lnSpc>
              <a:buFont typeface="Arial"/>
              <a:buChar char="•"/>
            </a:pPr>
            <a:r>
              <a:rPr lang="en-US" sz="2400" u="none" strike="noStrike" dirty="0">
                <a:solidFill>
                  <a:srgbClr val="FFFFFF"/>
                </a:solidFill>
                <a:latin typeface="DM Sans"/>
                <a:ea typeface="DM Sans"/>
                <a:cs typeface="DM Sans"/>
                <a:sym typeface="DM Sans"/>
              </a:rPr>
              <a:t>Are there any geographical patterns in loan defaults?</a:t>
            </a:r>
          </a:p>
          <a:p>
            <a:pPr marL="0" lvl="0" indent="0" algn="l">
              <a:lnSpc>
                <a:spcPts val="2355"/>
              </a:lnSpc>
            </a:pPr>
            <a:endParaRPr lang="en-US" sz="2400" u="none" strike="noStrike" dirty="0">
              <a:solidFill>
                <a:srgbClr val="FFFFFF"/>
              </a:solidFill>
              <a:latin typeface="DM Sans"/>
              <a:ea typeface="DM Sans"/>
              <a:cs typeface="DM Sans"/>
              <a:sym typeface="DM Sans"/>
            </a:endParaRPr>
          </a:p>
        </p:txBody>
      </p:sp>
      <p:sp>
        <p:nvSpPr>
          <p:cNvPr id="26" name="Freeform 26"/>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Freeform 27"/>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TextBox 28"/>
          <p:cNvSpPr txBox="1"/>
          <p:nvPr/>
        </p:nvSpPr>
        <p:spPr>
          <a:xfrm>
            <a:off x="961699" y="5755828"/>
            <a:ext cx="5498825" cy="1242071"/>
          </a:xfrm>
          <a:prstGeom prst="rect">
            <a:avLst/>
          </a:prstGeom>
        </p:spPr>
        <p:txBody>
          <a:bodyPr wrap="square" lIns="0" tIns="0" rIns="0" bIns="0" rtlCol="0" anchor="t">
            <a:spAutoFit/>
          </a:bodyPr>
          <a:lstStyle/>
          <a:p>
            <a:pPr marL="0" lvl="0" indent="0" algn="just">
              <a:lnSpc>
                <a:spcPts val="2355"/>
              </a:lnSpc>
            </a:pPr>
            <a:r>
              <a:rPr lang="en-US" sz="2400" dirty="0">
                <a:solidFill>
                  <a:srgbClr val="FFFFFF"/>
                </a:solidFill>
                <a:latin typeface="DM Sans"/>
                <a:ea typeface="DM Sans"/>
                <a:cs typeface="DM Sans"/>
                <a:sym typeface="DM Sans"/>
              </a:rPr>
              <a:t>What is the correlation between age and loan amounts?</a:t>
            </a:r>
            <a:r>
              <a:rPr lang="ar-EG" sz="2400" dirty="0">
                <a:solidFill>
                  <a:srgbClr val="FFFFFF"/>
                </a:solidFill>
                <a:latin typeface="DM Sans"/>
                <a:ea typeface="DM Sans"/>
                <a:cs typeface="DM Sans"/>
                <a:sym typeface="DM Sans"/>
              </a:rPr>
              <a:t> </a:t>
            </a:r>
          </a:p>
          <a:p>
            <a:pPr algn="just">
              <a:lnSpc>
                <a:spcPts val="2355"/>
              </a:lnSpc>
            </a:pPr>
            <a:r>
              <a:rPr lang="en-US" sz="2400" dirty="0">
                <a:solidFill>
                  <a:srgbClr val="FFFFFF"/>
                </a:solidFill>
                <a:latin typeface="DM Sans"/>
                <a:ea typeface="DM Sans"/>
                <a:cs typeface="DM Sans"/>
                <a:sym typeface="DM Sans"/>
              </a:rPr>
              <a:t>How do financial behaviors differ between male and female customers?</a:t>
            </a:r>
          </a:p>
        </p:txBody>
      </p:sp>
      <p:sp>
        <p:nvSpPr>
          <p:cNvPr id="29" name="TextBox 29"/>
          <p:cNvSpPr txBox="1"/>
          <p:nvPr/>
        </p:nvSpPr>
        <p:spPr>
          <a:xfrm>
            <a:off x="315728" y="154944"/>
            <a:ext cx="10603968" cy="1838325"/>
          </a:xfrm>
          <a:prstGeom prst="rect">
            <a:avLst/>
          </a:prstGeom>
        </p:spPr>
        <p:txBody>
          <a:bodyPr lIns="0" tIns="0" rIns="0" bIns="0" rtlCol="0" anchor="t">
            <a:spAutoFit/>
          </a:bodyPr>
          <a:lstStyle/>
          <a:p>
            <a:pPr marL="0" lvl="0" indent="0" algn="l">
              <a:lnSpc>
                <a:spcPts val="7162"/>
              </a:lnSpc>
              <a:spcBef>
                <a:spcPct val="0"/>
              </a:spcBef>
            </a:pPr>
            <a:r>
              <a:rPr lang="en-US" sz="5968">
                <a:solidFill>
                  <a:srgbClr val="FFFFFF"/>
                </a:solidFill>
                <a:latin typeface="Now Bold"/>
                <a:ea typeface="Now Bold"/>
                <a:cs typeface="Now Bold"/>
                <a:sym typeface="Now Bold"/>
              </a:rPr>
              <a:t>3. KEY QUESTIONS AND ANALYTICAL FOCUS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6939" b="-106939"/>
            </a:stretch>
          </a:blipFill>
        </p:spPr>
        <p:txBody>
          <a:bodyPr/>
          <a:lstStyle/>
          <a:p>
            <a:endParaRPr lang="en-US"/>
          </a:p>
        </p:txBody>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txBody>
            <a:bodyPr/>
            <a:lstStyle/>
            <a:p>
              <a:endParaRPr lang="en-US"/>
            </a:p>
          </p:txBody>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695212" y="4125219"/>
            <a:ext cx="7184659" cy="3914599"/>
          </a:xfrm>
          <a:prstGeom prst="rect">
            <a:avLst/>
          </a:prstGeom>
        </p:spPr>
        <p:txBody>
          <a:bodyPr lIns="0" tIns="0" rIns="0" bIns="0" rtlCol="0" anchor="t">
            <a:spAutoFit/>
          </a:bodyPr>
          <a:lstStyle/>
          <a:p>
            <a:pPr marL="811291" lvl="1" indent="-405646" algn="l">
              <a:lnSpc>
                <a:spcPts val="5185"/>
              </a:lnSpc>
              <a:buAutoNum type="arabicPeriod"/>
            </a:pPr>
            <a:r>
              <a:rPr lang="en-US" sz="3757">
                <a:solidFill>
                  <a:srgbClr val="4BD1FB"/>
                </a:solidFill>
                <a:latin typeface="DM Sans Bold"/>
                <a:ea typeface="DM Sans Bold"/>
                <a:cs typeface="DM Sans Bold"/>
                <a:sym typeface="DM Sans Bold"/>
              </a:rPr>
              <a:t>Handling Missing Values</a:t>
            </a:r>
          </a:p>
          <a:p>
            <a:pPr marL="811291" lvl="1" indent="-405646" algn="l">
              <a:lnSpc>
                <a:spcPts val="5185"/>
              </a:lnSpc>
              <a:buAutoNum type="arabicPeriod"/>
            </a:pPr>
            <a:r>
              <a:rPr lang="en-US" sz="3757">
                <a:solidFill>
                  <a:srgbClr val="4BD1FB"/>
                </a:solidFill>
                <a:latin typeface="DM Sans Bold"/>
                <a:ea typeface="DM Sans Bold"/>
                <a:cs typeface="DM Sans Bold"/>
                <a:sym typeface="DM Sans Bold"/>
              </a:rPr>
              <a:t> Removing Duplicates</a:t>
            </a:r>
          </a:p>
          <a:p>
            <a:pPr marL="811291" lvl="1" indent="-405646" algn="l">
              <a:lnSpc>
                <a:spcPts val="5185"/>
              </a:lnSpc>
              <a:buAutoNum type="arabicPeriod"/>
            </a:pPr>
            <a:r>
              <a:rPr lang="en-US" sz="3757">
                <a:solidFill>
                  <a:srgbClr val="4BD1FB"/>
                </a:solidFill>
                <a:latin typeface="DM Sans Bold"/>
                <a:ea typeface="DM Sans Bold"/>
                <a:cs typeface="DM Sans Bold"/>
                <a:sym typeface="DM Sans Bold"/>
              </a:rPr>
              <a:t>Correcting Data Types</a:t>
            </a:r>
          </a:p>
          <a:p>
            <a:pPr marL="811291" lvl="1" indent="-405646" algn="l">
              <a:lnSpc>
                <a:spcPts val="5185"/>
              </a:lnSpc>
              <a:buAutoNum type="arabicPeriod"/>
            </a:pPr>
            <a:r>
              <a:rPr lang="en-US" sz="3757">
                <a:solidFill>
                  <a:srgbClr val="4BD1FB"/>
                </a:solidFill>
                <a:latin typeface="DM Sans Bold"/>
                <a:ea typeface="DM Sans Bold"/>
                <a:cs typeface="DM Sans Bold"/>
                <a:sym typeface="DM Sans Bold"/>
              </a:rPr>
              <a:t>Handling Outliers</a:t>
            </a:r>
          </a:p>
          <a:p>
            <a:pPr marL="811291" lvl="1" indent="-405646" algn="l">
              <a:lnSpc>
                <a:spcPts val="5185"/>
              </a:lnSpc>
              <a:buAutoNum type="arabicPeriod"/>
            </a:pPr>
            <a:r>
              <a:rPr lang="en-US" sz="3757">
                <a:solidFill>
                  <a:srgbClr val="4BD1FB"/>
                </a:solidFill>
                <a:latin typeface="DM Sans Bold"/>
                <a:ea typeface="DM Sans Bold"/>
                <a:cs typeface="DM Sans Bold"/>
                <a:sym typeface="DM Sans Bold"/>
              </a:rPr>
              <a:t>Standardizing Formatting</a:t>
            </a:r>
          </a:p>
          <a:p>
            <a:pPr marL="811291" lvl="1" indent="-405646" algn="l">
              <a:lnSpc>
                <a:spcPts val="5185"/>
              </a:lnSpc>
              <a:buAutoNum type="arabicPeriod"/>
            </a:pPr>
            <a:r>
              <a:rPr lang="en-US" sz="3757">
                <a:solidFill>
                  <a:srgbClr val="4BD1FB"/>
                </a:solidFill>
                <a:latin typeface="DM Sans Bold"/>
                <a:ea typeface="DM Sans Bold"/>
                <a:cs typeface="DM Sans Bold"/>
                <a:sym typeface="DM Sans Bold"/>
              </a:rPr>
              <a:t>Calculated Columns</a:t>
            </a:r>
          </a:p>
        </p:txBody>
      </p:sp>
      <p:sp>
        <p:nvSpPr>
          <p:cNvPr id="7" name="AutoShape 7"/>
          <p:cNvSpPr/>
          <p:nvPr/>
        </p:nvSpPr>
        <p:spPr>
          <a:xfrm>
            <a:off x="5021151" y="9130445"/>
            <a:ext cx="8735422" cy="0"/>
          </a:xfrm>
          <a:prstGeom prst="line">
            <a:avLst/>
          </a:prstGeom>
          <a:ln w="47625" cap="flat">
            <a:solidFill>
              <a:srgbClr val="145DA0"/>
            </a:solidFill>
            <a:prstDash val="solid"/>
            <a:headEnd type="none" w="sm" len="sm"/>
            <a:tailEnd type="none" w="sm" len="sm"/>
          </a:ln>
        </p:spPr>
        <p:txBody>
          <a:bodyPr/>
          <a:lstStyle/>
          <a:p>
            <a:endParaRPr lang="en-US"/>
          </a:p>
        </p:txBody>
      </p:sp>
      <p:sp>
        <p:nvSpPr>
          <p:cNvPr id="8" name="TextBox 8"/>
          <p:cNvSpPr txBox="1"/>
          <p:nvPr/>
        </p:nvSpPr>
        <p:spPr>
          <a:xfrm>
            <a:off x="5021151" y="1487034"/>
            <a:ext cx="8245699" cy="1447800"/>
          </a:xfrm>
          <a:prstGeom prst="rect">
            <a:avLst/>
          </a:prstGeom>
        </p:spPr>
        <p:txBody>
          <a:bodyPr lIns="0" tIns="0" rIns="0" bIns="0" rtlCol="0" anchor="t">
            <a:spAutoFit/>
          </a:bodyPr>
          <a:lstStyle/>
          <a:p>
            <a:pPr marL="0" lvl="0" indent="0" algn="ctr">
              <a:lnSpc>
                <a:spcPts val="5687"/>
              </a:lnSpc>
              <a:spcBef>
                <a:spcPct val="0"/>
              </a:spcBef>
            </a:pPr>
            <a:r>
              <a:rPr lang="en-US" sz="4739">
                <a:solidFill>
                  <a:srgbClr val="FFFFFF"/>
                </a:solidFill>
                <a:latin typeface="Now Bold"/>
                <a:ea typeface="Now Bold"/>
                <a:cs typeface="Now Bold"/>
                <a:sym typeface="Now Bold"/>
              </a:rPr>
              <a:t>4. DATA CLEANING PROCESS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2474778"/>
            <a:ext cx="11805661" cy="3497027"/>
          </a:xfrm>
          <a:prstGeom prst="rect">
            <a:avLst/>
          </a:prstGeom>
        </p:spPr>
        <p:txBody>
          <a:bodyPr lIns="0" tIns="0" rIns="0" bIns="0" rtlCol="0" anchor="t">
            <a:spAutoFit/>
          </a:bodyPr>
          <a:lstStyle/>
          <a:p>
            <a:pPr algn="l">
              <a:lnSpc>
                <a:spcPts val="3851"/>
              </a:lnSpc>
            </a:pPr>
            <a:r>
              <a:rPr lang="en-US" sz="2790" spc="273">
                <a:solidFill>
                  <a:srgbClr val="F5FFF5"/>
                </a:solidFill>
                <a:latin typeface="DM Sans Bold"/>
                <a:ea typeface="DM Sans Bold"/>
                <a:cs typeface="DM Sans Bold"/>
                <a:sym typeface="DM Sans Bold"/>
              </a:rPr>
              <a:t>     Approach:</a:t>
            </a:r>
          </a:p>
          <a:p>
            <a:pPr algn="l">
              <a:lnSpc>
                <a:spcPts val="3851"/>
              </a:lnSpc>
            </a:pPr>
            <a:endParaRPr lang="en-US" sz="2790" spc="273">
              <a:solidFill>
                <a:srgbClr val="F5FFF5"/>
              </a:solidFill>
              <a:latin typeface="DM Sans Bold"/>
              <a:ea typeface="DM Sans Bold"/>
              <a:cs typeface="DM Sans Bold"/>
              <a:sym typeface="DM Sans Bold"/>
            </a:endParaRPr>
          </a:p>
          <a:p>
            <a:pPr marL="451415" lvl="1" indent="-225707" algn="l">
              <a:lnSpc>
                <a:spcPts val="2885"/>
              </a:lnSpc>
              <a:buFont typeface="Arial"/>
              <a:buChar char="•"/>
            </a:pPr>
            <a:r>
              <a:rPr lang="en-US" sz="2090" spc="204">
                <a:solidFill>
                  <a:srgbClr val="F5FFF5"/>
                </a:solidFill>
                <a:latin typeface="DM Sans"/>
                <a:ea typeface="DM Sans"/>
                <a:cs typeface="DM Sans"/>
                <a:sym typeface="DM Sans"/>
              </a:rPr>
              <a:t>   Categorical variables</a:t>
            </a:r>
            <a:r>
              <a:rPr lang="en-US" sz="2090" spc="204">
                <a:solidFill>
                  <a:srgbClr val="F1945B"/>
                </a:solidFill>
                <a:latin typeface="DM Sans"/>
                <a:ea typeface="DM Sans"/>
                <a:cs typeface="DM Sans"/>
                <a:sym typeface="DM Sans"/>
              </a:rPr>
              <a:t> (e.g., Gender)</a:t>
            </a:r>
            <a:r>
              <a:rPr lang="en-US" sz="2090" spc="204">
                <a:solidFill>
                  <a:srgbClr val="F5FFF5"/>
                </a:solidFill>
                <a:latin typeface="DM Sans"/>
                <a:ea typeface="DM Sans"/>
                <a:cs typeface="DM Sans"/>
                <a:sym typeface="DM Sans"/>
              </a:rPr>
              <a:t> were imputed with the most frequent category or standardized as Unknown.</a:t>
            </a:r>
          </a:p>
          <a:p>
            <a:pPr marL="451415" lvl="1" indent="-225707" algn="l">
              <a:lnSpc>
                <a:spcPts val="2885"/>
              </a:lnSpc>
              <a:buFont typeface="Arial"/>
              <a:buChar char="•"/>
            </a:pPr>
            <a:r>
              <a:rPr lang="en-US" sz="2090" spc="204">
                <a:solidFill>
                  <a:srgbClr val="F5FFF5"/>
                </a:solidFill>
                <a:latin typeface="DM Sans"/>
                <a:ea typeface="DM Sans"/>
                <a:cs typeface="DM Sans"/>
                <a:sym typeface="DM Sans"/>
              </a:rPr>
              <a:t>   Numeric variables </a:t>
            </a:r>
            <a:r>
              <a:rPr lang="en-US" sz="2090" spc="204">
                <a:solidFill>
                  <a:srgbClr val="F1945B"/>
                </a:solidFill>
                <a:latin typeface="DM Sans"/>
                <a:ea typeface="DM Sans"/>
                <a:cs typeface="DM Sans"/>
                <a:sym typeface="DM Sans"/>
              </a:rPr>
              <a:t>(e.g., Account_Balance, Loan_Amount</a:t>
            </a:r>
            <a:r>
              <a:rPr lang="en-US" sz="2090" spc="204">
                <a:solidFill>
                  <a:srgbClr val="F5FFF5"/>
                </a:solidFill>
                <a:latin typeface="DM Sans"/>
                <a:ea typeface="DM Sans"/>
                <a:cs typeface="DM Sans"/>
                <a:sym typeface="DM Sans"/>
              </a:rPr>
              <a:t>) were imputed using the mean or median, depending on distribution.</a:t>
            </a:r>
          </a:p>
          <a:p>
            <a:pPr marL="451415" lvl="1" indent="-225707" algn="l">
              <a:lnSpc>
                <a:spcPts val="2885"/>
              </a:lnSpc>
              <a:buFont typeface="Arial"/>
              <a:buChar char="•"/>
            </a:pPr>
            <a:r>
              <a:rPr lang="en-US" sz="2090" spc="204">
                <a:solidFill>
                  <a:srgbClr val="F5FFF5"/>
                </a:solidFill>
                <a:latin typeface="DM Sans"/>
                <a:ea typeface="DM Sans"/>
                <a:cs typeface="DM Sans"/>
                <a:sym typeface="DM Sans"/>
              </a:rPr>
              <a:t>  Critical columns with missing values (</a:t>
            </a:r>
            <a:r>
              <a:rPr lang="en-US" sz="2090" spc="204">
                <a:solidFill>
                  <a:srgbClr val="F1945B"/>
                </a:solidFill>
                <a:latin typeface="DM Sans"/>
                <a:ea typeface="DM Sans"/>
                <a:cs typeface="DM Sans"/>
                <a:sym typeface="DM Sans"/>
              </a:rPr>
              <a:t>e.g., Loan_Amount, Loan_Status</a:t>
            </a:r>
            <a:r>
              <a:rPr lang="en-US" sz="2090" spc="204">
                <a:solidFill>
                  <a:srgbClr val="F5FFF5"/>
                </a:solidFill>
                <a:latin typeface="DM Sans"/>
                <a:ea typeface="DM Sans"/>
                <a:cs typeface="DM Sans"/>
                <a:sym typeface="DM Sans"/>
              </a:rPr>
              <a:t>) had rows removed.</a:t>
            </a:r>
          </a:p>
          <a:p>
            <a:pPr algn="ctr">
              <a:lnSpc>
                <a:spcPts val="2885"/>
              </a:lnSpc>
            </a:pPr>
            <a:endParaRPr lang="en-US" sz="2090" spc="204">
              <a:solidFill>
                <a:srgbClr val="F5FFF5"/>
              </a:solidFill>
              <a:latin typeface="DM Sans"/>
              <a:ea typeface="DM Sans"/>
              <a:cs typeface="DM Sans"/>
              <a:sym typeface="DM Sans"/>
            </a:endParaRPr>
          </a:p>
        </p:txBody>
      </p:sp>
      <p:sp>
        <p:nvSpPr>
          <p:cNvPr id="5" name="Freeform 5"/>
          <p:cNvSpPr/>
          <p:nvPr/>
        </p:nvSpPr>
        <p:spPr>
          <a:xfrm>
            <a:off x="715436" y="2313241"/>
            <a:ext cx="734954" cy="744428"/>
          </a:xfrm>
          <a:custGeom>
            <a:avLst/>
            <a:gdLst/>
            <a:ahLst/>
            <a:cxnLst/>
            <a:rect l="l" t="t" r="r" b="b"/>
            <a:pathLst>
              <a:path w="734954" h="744428">
                <a:moveTo>
                  <a:pt x="0" y="0"/>
                </a:moveTo>
                <a:lnTo>
                  <a:pt x="734953" y="0"/>
                </a:lnTo>
                <a:lnTo>
                  <a:pt x="734953" y="744428"/>
                </a:lnTo>
                <a:lnTo>
                  <a:pt x="0" y="7444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8875491" y="5416826"/>
            <a:ext cx="7917740" cy="4526388"/>
          </a:xfrm>
          <a:custGeom>
            <a:avLst/>
            <a:gdLst/>
            <a:ahLst/>
            <a:cxnLst/>
            <a:rect l="l" t="t" r="r" b="b"/>
            <a:pathLst>
              <a:path w="7917740" h="4526388">
                <a:moveTo>
                  <a:pt x="0" y="0"/>
                </a:moveTo>
                <a:lnTo>
                  <a:pt x="7917740" y="0"/>
                </a:lnTo>
                <a:lnTo>
                  <a:pt x="7917740" y="4526389"/>
                </a:lnTo>
                <a:lnTo>
                  <a:pt x="0" y="4526389"/>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028700" y="384036"/>
            <a:ext cx="10562133" cy="819150"/>
          </a:xfrm>
          <a:prstGeom prst="rect">
            <a:avLst/>
          </a:prstGeom>
        </p:spPr>
        <p:txBody>
          <a:bodyPr lIns="0" tIns="0" rIns="0" bIns="0" rtlCol="0" anchor="t">
            <a:spAutoFit/>
          </a:bodyPr>
          <a:lstStyle/>
          <a:p>
            <a:pPr marL="0" lvl="0" indent="0" algn="ctr">
              <a:lnSpc>
                <a:spcPts val="6324"/>
              </a:lnSpc>
              <a:spcBef>
                <a:spcPct val="0"/>
              </a:spcBef>
            </a:pPr>
            <a:r>
              <a:rPr lang="en-US" sz="5270">
                <a:solidFill>
                  <a:srgbClr val="FFFFFF"/>
                </a:solidFill>
                <a:latin typeface="Now Bold"/>
                <a:ea typeface="Now Bold"/>
                <a:cs typeface="Now Bold"/>
                <a:sym typeface="Now Bold"/>
              </a:rPr>
              <a:t> HANDLING Missing Value</a:t>
            </a:r>
          </a:p>
        </p:txBody>
      </p:sp>
      <p:sp>
        <p:nvSpPr>
          <p:cNvPr id="8" name="TextBox 8"/>
          <p:cNvSpPr txBox="1"/>
          <p:nvPr/>
        </p:nvSpPr>
        <p:spPr>
          <a:xfrm>
            <a:off x="406936" y="1379963"/>
            <a:ext cx="11805661" cy="714203"/>
          </a:xfrm>
          <a:prstGeom prst="rect">
            <a:avLst/>
          </a:prstGeom>
        </p:spPr>
        <p:txBody>
          <a:bodyPr lIns="0" tIns="0" rIns="0" bIns="0" rtlCol="0" anchor="t">
            <a:spAutoFit/>
          </a:bodyPr>
          <a:lstStyle/>
          <a:p>
            <a:pPr algn="ctr">
              <a:lnSpc>
                <a:spcPts val="2885"/>
              </a:lnSpc>
            </a:pPr>
            <a:r>
              <a:rPr lang="en-US" sz="2090" spc="204">
                <a:solidFill>
                  <a:srgbClr val="F5FFF5"/>
                </a:solidFill>
                <a:latin typeface="DM Sans"/>
                <a:ea typeface="DM Sans"/>
                <a:cs typeface="DM Sans"/>
                <a:sym typeface="DM Sans"/>
              </a:rPr>
              <a:t>Identification:  Missing values were identified using exploratory data analysis techniques.</a:t>
            </a:r>
          </a:p>
        </p:txBody>
      </p:sp>
      <p:sp>
        <p:nvSpPr>
          <p:cNvPr id="9" name="TextBox 9"/>
          <p:cNvSpPr txBox="1"/>
          <p:nvPr/>
        </p:nvSpPr>
        <p:spPr>
          <a:xfrm>
            <a:off x="604085" y="298311"/>
            <a:ext cx="957654" cy="922988"/>
          </a:xfrm>
          <a:prstGeom prst="rect">
            <a:avLst/>
          </a:prstGeom>
        </p:spPr>
        <p:txBody>
          <a:bodyPr lIns="0" tIns="0" rIns="0" bIns="0" rtlCol="0" anchor="t">
            <a:spAutoFit/>
          </a:bodyPr>
          <a:lstStyle/>
          <a:p>
            <a:pPr marL="0" lvl="0" indent="0" algn="ctr">
              <a:lnSpc>
                <a:spcPts val="7531"/>
              </a:lnSpc>
              <a:spcBef>
                <a:spcPct val="0"/>
              </a:spcBef>
            </a:pPr>
            <a:r>
              <a:rPr lang="en-US" sz="5457">
                <a:solidFill>
                  <a:srgbClr val="4BD1FB"/>
                </a:solidFill>
                <a:latin typeface="DM Sans Bold"/>
                <a:ea typeface="DM Sans Bold"/>
                <a:cs typeface="DM Sans Bold"/>
                <a:sym typeface="DM Sans Bold"/>
              </a:rPr>
              <a:t>01.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1534</Words>
  <Application>Microsoft Office PowerPoint</Application>
  <PresentationFormat>Custom</PresentationFormat>
  <Paragraphs>177</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DM Sans Bold</vt:lpstr>
      <vt:lpstr>Arial</vt:lpstr>
      <vt:lpstr>Calibri</vt:lpstr>
      <vt:lpstr>Canva Sans Bold</vt:lpstr>
      <vt:lpstr>DM Sans Italics</vt:lpstr>
      <vt:lpstr>DM Sans</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Abdalrahaman Mohamed</cp:lastModifiedBy>
  <cp:revision>4</cp:revision>
  <dcterms:created xsi:type="dcterms:W3CDTF">2006-08-16T00:00:00Z</dcterms:created>
  <dcterms:modified xsi:type="dcterms:W3CDTF">2024-08-29T09:01:32Z</dcterms:modified>
  <dc:identifier>DAGPH30CI00</dc:identifier>
</cp:coreProperties>
</file>